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7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DB0DFA-5048-475E-A9B7-F11A5ADB08E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4A2D2DC-0F36-45A1-B1E4-BEA9430F75C7}">
      <dgm:prSet phldrT="[Text]" custT="1"/>
      <dgm:spPr/>
      <dgm:t>
        <a:bodyPr/>
        <a:lstStyle/>
        <a:p>
          <a:r>
            <a:rPr lang="cs-CZ" sz="2800" b="1" dirty="0"/>
            <a:t>S</a:t>
          </a:r>
          <a:r>
            <a:rPr lang="cs-CZ" sz="1600" dirty="0"/>
            <a:t>ort</a:t>
          </a:r>
        </a:p>
      </dgm:t>
    </dgm:pt>
    <dgm:pt modelId="{90F74E45-47AB-42F0-8916-2A68F7382110}" type="parTrans" cxnId="{66DEE0B1-B0D2-465C-9E10-CA8FCAA1D6B9}">
      <dgm:prSet/>
      <dgm:spPr/>
      <dgm:t>
        <a:bodyPr/>
        <a:lstStyle/>
        <a:p>
          <a:endParaRPr lang="cs-CZ"/>
        </a:p>
      </dgm:t>
    </dgm:pt>
    <dgm:pt modelId="{EEEDDD12-43C8-47B9-BBD9-9C77612A6ECB}" type="sibTrans" cxnId="{66DEE0B1-B0D2-465C-9E10-CA8FCAA1D6B9}">
      <dgm:prSet/>
      <dgm:spPr/>
      <dgm:t>
        <a:bodyPr/>
        <a:lstStyle/>
        <a:p>
          <a:endParaRPr lang="cs-CZ"/>
        </a:p>
      </dgm:t>
    </dgm:pt>
    <dgm:pt modelId="{10515CDF-7F07-4386-B1D8-94F21B4D9427}">
      <dgm:prSet phldrT="[Text]"/>
      <dgm:spPr/>
      <dgm:t>
        <a:bodyPr/>
        <a:lstStyle/>
        <a:p>
          <a:r>
            <a:rPr lang="cs-CZ" dirty="0"/>
            <a:t>Všechno odevšad sklidit do 1 boxu</a:t>
          </a:r>
        </a:p>
      </dgm:t>
    </dgm:pt>
    <dgm:pt modelId="{66621F1B-C1BD-488F-A03D-AE5E8E961967}" type="parTrans" cxnId="{6168A362-CB25-41E7-95DE-8AE2C9AB3006}">
      <dgm:prSet/>
      <dgm:spPr/>
      <dgm:t>
        <a:bodyPr/>
        <a:lstStyle/>
        <a:p>
          <a:endParaRPr lang="cs-CZ"/>
        </a:p>
      </dgm:t>
    </dgm:pt>
    <dgm:pt modelId="{AF01E5CA-28A1-4ABC-8ABA-B0FDAB04416F}" type="sibTrans" cxnId="{6168A362-CB25-41E7-95DE-8AE2C9AB3006}">
      <dgm:prSet/>
      <dgm:spPr/>
      <dgm:t>
        <a:bodyPr/>
        <a:lstStyle/>
        <a:p>
          <a:endParaRPr lang="cs-CZ"/>
        </a:p>
      </dgm:t>
    </dgm:pt>
    <dgm:pt modelId="{0CBDA87A-C5C6-49FE-9730-C4300200E9CE}">
      <dgm:prSet phldrT="[Text]"/>
      <dgm:spPr/>
      <dgm:t>
        <a:bodyPr/>
        <a:lstStyle/>
        <a:p>
          <a:r>
            <a:rPr lang="cs-CZ" dirty="0"/>
            <a:t>Vše setřídit – vyhodit/znovu použít/dát jinam</a:t>
          </a:r>
        </a:p>
      </dgm:t>
    </dgm:pt>
    <dgm:pt modelId="{85CE5745-E784-4A7D-9B69-337EF4FC8AAD}" type="parTrans" cxnId="{F421E738-A79C-45C5-92FD-EA3BE947C31D}">
      <dgm:prSet/>
      <dgm:spPr/>
      <dgm:t>
        <a:bodyPr/>
        <a:lstStyle/>
        <a:p>
          <a:endParaRPr lang="cs-CZ"/>
        </a:p>
      </dgm:t>
    </dgm:pt>
    <dgm:pt modelId="{7C15C16E-C292-4E9D-AD36-A6289A3EC1CE}" type="sibTrans" cxnId="{F421E738-A79C-45C5-92FD-EA3BE947C31D}">
      <dgm:prSet/>
      <dgm:spPr/>
      <dgm:t>
        <a:bodyPr/>
        <a:lstStyle/>
        <a:p>
          <a:endParaRPr lang="cs-CZ"/>
        </a:p>
      </dgm:t>
    </dgm:pt>
    <dgm:pt modelId="{2861C291-F27B-4312-9195-1BE010E6E753}">
      <dgm:prSet phldrT="[Text]" custT="1"/>
      <dgm:spPr/>
      <dgm:t>
        <a:bodyPr/>
        <a:lstStyle/>
        <a:p>
          <a:r>
            <a:rPr lang="cs-CZ" sz="2800" b="1" dirty="0" err="1"/>
            <a:t>S</a:t>
          </a:r>
          <a:r>
            <a:rPr lang="cs-CZ" sz="1600" dirty="0" err="1"/>
            <a:t>hine</a:t>
          </a:r>
          <a:endParaRPr lang="cs-CZ" sz="1600" dirty="0"/>
        </a:p>
      </dgm:t>
    </dgm:pt>
    <dgm:pt modelId="{E767B79A-289A-48A1-9509-4B62C5B2CDFE}" type="parTrans" cxnId="{669B8D01-9EA4-4A1E-BCAB-A1CB392EE4B3}">
      <dgm:prSet/>
      <dgm:spPr/>
      <dgm:t>
        <a:bodyPr/>
        <a:lstStyle/>
        <a:p>
          <a:endParaRPr lang="cs-CZ"/>
        </a:p>
      </dgm:t>
    </dgm:pt>
    <dgm:pt modelId="{81E3DD46-DA73-4A63-BBD0-9FF1AA4D5E5D}" type="sibTrans" cxnId="{669B8D01-9EA4-4A1E-BCAB-A1CB392EE4B3}">
      <dgm:prSet/>
      <dgm:spPr/>
      <dgm:t>
        <a:bodyPr/>
        <a:lstStyle/>
        <a:p>
          <a:endParaRPr lang="cs-CZ"/>
        </a:p>
      </dgm:t>
    </dgm:pt>
    <dgm:pt modelId="{362F261B-3357-4960-B33C-CAA2C12008CD}">
      <dgm:prSet phldrT="[Text]"/>
      <dgm:spPr/>
      <dgm:t>
        <a:bodyPr/>
        <a:lstStyle/>
        <a:p>
          <a:r>
            <a:rPr lang="cs-CZ" dirty="0"/>
            <a:t>Uvolněný prostor perfektně vyčistit</a:t>
          </a:r>
        </a:p>
      </dgm:t>
    </dgm:pt>
    <dgm:pt modelId="{98020E52-65A7-4EC4-B32F-3F27DB0A5C83}" type="parTrans" cxnId="{3437CABC-7D0E-4B6D-A362-22D2713AA3FA}">
      <dgm:prSet/>
      <dgm:spPr/>
      <dgm:t>
        <a:bodyPr/>
        <a:lstStyle/>
        <a:p>
          <a:endParaRPr lang="cs-CZ"/>
        </a:p>
      </dgm:t>
    </dgm:pt>
    <dgm:pt modelId="{C9D0D3BB-2981-4F43-A6EF-C9E90349B243}" type="sibTrans" cxnId="{3437CABC-7D0E-4B6D-A362-22D2713AA3FA}">
      <dgm:prSet/>
      <dgm:spPr/>
      <dgm:t>
        <a:bodyPr/>
        <a:lstStyle/>
        <a:p>
          <a:endParaRPr lang="cs-CZ"/>
        </a:p>
      </dgm:t>
    </dgm:pt>
    <dgm:pt modelId="{9C214703-07BC-4E2B-B73C-127C3653732C}">
      <dgm:prSet phldrT="[Text]"/>
      <dgm:spPr/>
      <dgm:t>
        <a:bodyPr/>
        <a:lstStyle/>
        <a:p>
          <a:r>
            <a:rPr lang="cs-CZ" dirty="0"/>
            <a:t>Opravit vše porouchané – uvést do bezvadného stavu</a:t>
          </a:r>
        </a:p>
      </dgm:t>
    </dgm:pt>
    <dgm:pt modelId="{CF92C3F9-ACD6-47AF-B8A8-954CE63737B8}" type="parTrans" cxnId="{35C82907-0500-4137-9D6B-D0074F681AA0}">
      <dgm:prSet/>
      <dgm:spPr/>
      <dgm:t>
        <a:bodyPr/>
        <a:lstStyle/>
        <a:p>
          <a:endParaRPr lang="cs-CZ"/>
        </a:p>
      </dgm:t>
    </dgm:pt>
    <dgm:pt modelId="{11E2BA57-BF23-4950-B3B6-51A27B6D35F6}" type="sibTrans" cxnId="{35C82907-0500-4137-9D6B-D0074F681AA0}">
      <dgm:prSet/>
      <dgm:spPr/>
      <dgm:t>
        <a:bodyPr/>
        <a:lstStyle/>
        <a:p>
          <a:endParaRPr lang="cs-CZ"/>
        </a:p>
      </dgm:t>
    </dgm:pt>
    <dgm:pt modelId="{48471517-5F52-47B7-B9DB-6ACC31BCBA1B}">
      <dgm:prSet phldrT="[Text]" custT="1"/>
      <dgm:spPr/>
      <dgm:t>
        <a:bodyPr/>
        <a:lstStyle/>
        <a:p>
          <a:r>
            <a:rPr lang="cs-CZ" sz="2800" b="1" dirty="0"/>
            <a:t>S</a:t>
          </a:r>
          <a:r>
            <a:rPr lang="cs-CZ" sz="1600" dirty="0"/>
            <a:t>et </a:t>
          </a:r>
        </a:p>
      </dgm:t>
    </dgm:pt>
    <dgm:pt modelId="{5F84FB89-B61D-4F33-BE55-F6FAC7F900CC}" type="parTrans" cxnId="{BC7201FD-3CAE-4678-A171-1FD88956A125}">
      <dgm:prSet/>
      <dgm:spPr/>
      <dgm:t>
        <a:bodyPr/>
        <a:lstStyle/>
        <a:p>
          <a:endParaRPr lang="cs-CZ"/>
        </a:p>
      </dgm:t>
    </dgm:pt>
    <dgm:pt modelId="{11ED617E-C562-490D-B26A-4DCBBABC92FA}" type="sibTrans" cxnId="{BC7201FD-3CAE-4678-A171-1FD88956A125}">
      <dgm:prSet/>
      <dgm:spPr/>
      <dgm:t>
        <a:bodyPr/>
        <a:lstStyle/>
        <a:p>
          <a:endParaRPr lang="cs-CZ"/>
        </a:p>
      </dgm:t>
    </dgm:pt>
    <dgm:pt modelId="{60AB8093-8EE1-4502-886A-1A57DF9BB610}">
      <dgm:prSet phldrT="[Text]"/>
      <dgm:spPr/>
      <dgm:t>
        <a:bodyPr/>
        <a:lstStyle/>
        <a:p>
          <a:r>
            <a:rPr lang="cs-CZ" dirty="0"/>
            <a:t>Vše, co vracíte zpět – uvést do logického systému užívání</a:t>
          </a:r>
        </a:p>
      </dgm:t>
    </dgm:pt>
    <dgm:pt modelId="{F0326CD6-ABF2-45BE-95E5-1CB1ACECF08F}" type="parTrans" cxnId="{CE3914F3-180C-4747-A74F-EAAF62F81024}">
      <dgm:prSet/>
      <dgm:spPr/>
      <dgm:t>
        <a:bodyPr/>
        <a:lstStyle/>
        <a:p>
          <a:endParaRPr lang="cs-CZ"/>
        </a:p>
      </dgm:t>
    </dgm:pt>
    <dgm:pt modelId="{BD2B1FC7-6319-49E2-9C95-B24C2464042E}" type="sibTrans" cxnId="{CE3914F3-180C-4747-A74F-EAAF62F81024}">
      <dgm:prSet/>
      <dgm:spPr/>
      <dgm:t>
        <a:bodyPr/>
        <a:lstStyle/>
        <a:p>
          <a:endParaRPr lang="cs-CZ"/>
        </a:p>
      </dgm:t>
    </dgm:pt>
    <dgm:pt modelId="{702E600C-49D5-46A3-B8CE-5A0D054201D7}">
      <dgm:prSet phldrT="[Text]"/>
      <dgm:spPr/>
      <dgm:t>
        <a:bodyPr/>
        <a:lstStyle/>
        <a:p>
          <a:r>
            <a:rPr lang="cs-CZ" dirty="0"/>
            <a:t>Platí princip – co používám nejvíce – mám na dosah ruky</a:t>
          </a:r>
        </a:p>
      </dgm:t>
    </dgm:pt>
    <dgm:pt modelId="{60B6DAB5-9FB8-477E-B097-0F955D6D0FC3}" type="parTrans" cxnId="{4ADEEEC1-892E-4C69-9E81-950145DE0376}">
      <dgm:prSet/>
      <dgm:spPr/>
      <dgm:t>
        <a:bodyPr/>
        <a:lstStyle/>
        <a:p>
          <a:endParaRPr lang="cs-CZ"/>
        </a:p>
      </dgm:t>
    </dgm:pt>
    <dgm:pt modelId="{C33CAA83-B08A-4E19-9393-E6D1E7FDDF54}" type="sibTrans" cxnId="{4ADEEEC1-892E-4C69-9E81-950145DE0376}">
      <dgm:prSet/>
      <dgm:spPr/>
      <dgm:t>
        <a:bodyPr/>
        <a:lstStyle/>
        <a:p>
          <a:endParaRPr lang="cs-CZ"/>
        </a:p>
      </dgm:t>
    </dgm:pt>
    <dgm:pt modelId="{7141760E-6D42-4BD5-BB64-FD63E9292F22}">
      <dgm:prSet phldrT="[Text]" custT="1"/>
      <dgm:spPr/>
      <dgm:t>
        <a:bodyPr/>
        <a:lstStyle/>
        <a:p>
          <a:r>
            <a:rPr lang="cs-CZ" sz="2800" b="1" dirty="0"/>
            <a:t>S</a:t>
          </a:r>
          <a:r>
            <a:rPr lang="cs-CZ" sz="1600" dirty="0"/>
            <a:t>tandard</a:t>
          </a:r>
        </a:p>
      </dgm:t>
    </dgm:pt>
    <dgm:pt modelId="{99492156-A9E4-4590-B4B9-D92FAD676F52}" type="parTrans" cxnId="{649CC54E-FD77-4AD2-994C-79D72E096553}">
      <dgm:prSet/>
      <dgm:spPr/>
      <dgm:t>
        <a:bodyPr/>
        <a:lstStyle/>
        <a:p>
          <a:endParaRPr lang="cs-CZ"/>
        </a:p>
      </dgm:t>
    </dgm:pt>
    <dgm:pt modelId="{06AC3D85-D95D-4FBE-B410-8FA9DAD82D5B}" type="sibTrans" cxnId="{649CC54E-FD77-4AD2-994C-79D72E096553}">
      <dgm:prSet/>
      <dgm:spPr/>
      <dgm:t>
        <a:bodyPr/>
        <a:lstStyle/>
        <a:p>
          <a:endParaRPr lang="cs-CZ"/>
        </a:p>
      </dgm:t>
    </dgm:pt>
    <dgm:pt modelId="{707ACB97-1829-4967-AF99-BCE905B86BDA}">
      <dgm:prSet phldrT="[Text]"/>
      <dgm:spPr/>
      <dgm:t>
        <a:bodyPr/>
        <a:lstStyle/>
        <a:p>
          <a:r>
            <a:rPr lang="cs-CZ" dirty="0"/>
            <a:t>Po dobu 1 měsíce si na nový systém zvykáme a odlaďujeme</a:t>
          </a:r>
        </a:p>
      </dgm:t>
    </dgm:pt>
    <dgm:pt modelId="{38E69076-256F-47BB-8059-AD8605216877}" type="parTrans" cxnId="{8940620F-C39B-4E70-A03D-67672FDA9218}">
      <dgm:prSet/>
      <dgm:spPr/>
      <dgm:t>
        <a:bodyPr/>
        <a:lstStyle/>
        <a:p>
          <a:endParaRPr lang="cs-CZ"/>
        </a:p>
      </dgm:t>
    </dgm:pt>
    <dgm:pt modelId="{D2044FAB-BF70-4F76-8969-B622119A4BE9}" type="sibTrans" cxnId="{8940620F-C39B-4E70-A03D-67672FDA9218}">
      <dgm:prSet/>
      <dgm:spPr/>
      <dgm:t>
        <a:bodyPr/>
        <a:lstStyle/>
        <a:p>
          <a:endParaRPr lang="cs-CZ"/>
        </a:p>
      </dgm:t>
    </dgm:pt>
    <dgm:pt modelId="{9A252F0D-F818-4AAB-80AB-DBA6446BD1C6}">
      <dgm:prSet/>
      <dgm:spPr/>
      <dgm:t>
        <a:bodyPr/>
        <a:lstStyle/>
        <a:p>
          <a:r>
            <a:rPr lang="cs-CZ" dirty="0"/>
            <a:t>Dynamická fáze změny pracoviště – ladí se umístění, proces… </a:t>
          </a:r>
        </a:p>
      </dgm:t>
    </dgm:pt>
    <dgm:pt modelId="{E34B761B-6F12-45FA-A526-1048ABAEC4E5}" type="parTrans" cxnId="{959A5CDB-EC5E-45EF-9071-A8BC302081DB}">
      <dgm:prSet/>
      <dgm:spPr/>
      <dgm:t>
        <a:bodyPr/>
        <a:lstStyle/>
        <a:p>
          <a:endParaRPr lang="cs-CZ"/>
        </a:p>
      </dgm:t>
    </dgm:pt>
    <dgm:pt modelId="{4704BF9C-A78A-423C-A3BA-F03E7003CAFB}" type="sibTrans" cxnId="{959A5CDB-EC5E-45EF-9071-A8BC302081DB}">
      <dgm:prSet/>
      <dgm:spPr/>
      <dgm:t>
        <a:bodyPr/>
        <a:lstStyle/>
        <a:p>
          <a:endParaRPr lang="cs-CZ"/>
        </a:p>
      </dgm:t>
    </dgm:pt>
    <dgm:pt modelId="{1D6912D2-C578-463A-A3B3-772A371E47BD}">
      <dgm:prSet/>
      <dgm:spPr/>
      <dgm:t>
        <a:bodyPr/>
        <a:lstStyle/>
        <a:p>
          <a:r>
            <a:rPr lang="cs-CZ" dirty="0"/>
            <a:t>Princip fixace a ustálení nového pořádku = trénink nováčků do nového </a:t>
          </a:r>
          <a:r>
            <a:rPr lang="cs-CZ" dirty="0" err="1"/>
            <a:t>setupu</a:t>
          </a:r>
          <a:endParaRPr lang="cs-CZ" dirty="0"/>
        </a:p>
      </dgm:t>
    </dgm:pt>
    <dgm:pt modelId="{E855BE2E-5B78-4C35-8100-DDB70E982EED}" type="parTrans" cxnId="{16563103-1CAA-4F29-94A3-D4A451809884}">
      <dgm:prSet/>
      <dgm:spPr/>
      <dgm:t>
        <a:bodyPr/>
        <a:lstStyle/>
        <a:p>
          <a:endParaRPr lang="cs-CZ"/>
        </a:p>
      </dgm:t>
    </dgm:pt>
    <dgm:pt modelId="{FE230FB5-6D34-4B1F-85B9-15214683E5C5}" type="sibTrans" cxnId="{16563103-1CAA-4F29-94A3-D4A451809884}">
      <dgm:prSet/>
      <dgm:spPr/>
      <dgm:t>
        <a:bodyPr/>
        <a:lstStyle/>
        <a:p>
          <a:endParaRPr lang="cs-CZ"/>
        </a:p>
      </dgm:t>
    </dgm:pt>
    <dgm:pt modelId="{2ABC3948-DC1D-429A-95DA-B97FAE397736}">
      <dgm:prSet custT="1"/>
      <dgm:spPr/>
      <dgm:t>
        <a:bodyPr/>
        <a:lstStyle/>
        <a:p>
          <a:r>
            <a:rPr lang="cs-CZ" sz="2800" b="1" dirty="0" err="1"/>
            <a:t>S</a:t>
          </a:r>
          <a:r>
            <a:rPr lang="cs-CZ" sz="2000" dirty="0" err="1"/>
            <a:t>ustain</a:t>
          </a:r>
          <a:endParaRPr lang="cs-CZ" sz="2000" dirty="0"/>
        </a:p>
      </dgm:t>
    </dgm:pt>
    <dgm:pt modelId="{005B3E43-24FD-4655-A898-3160C161F227}" type="parTrans" cxnId="{9197B628-707E-4B76-B254-1CA163AD4D54}">
      <dgm:prSet/>
      <dgm:spPr/>
      <dgm:t>
        <a:bodyPr/>
        <a:lstStyle/>
        <a:p>
          <a:endParaRPr lang="cs-CZ"/>
        </a:p>
      </dgm:t>
    </dgm:pt>
    <dgm:pt modelId="{BF508439-CAB3-41EF-8AD8-241F3EADB7C5}" type="sibTrans" cxnId="{9197B628-707E-4B76-B254-1CA163AD4D54}">
      <dgm:prSet/>
      <dgm:spPr/>
      <dgm:t>
        <a:bodyPr/>
        <a:lstStyle/>
        <a:p>
          <a:endParaRPr lang="cs-CZ"/>
        </a:p>
      </dgm:t>
    </dgm:pt>
    <dgm:pt modelId="{C079D69E-DC34-400D-B40E-69631AF22436}">
      <dgm:prSet/>
      <dgm:spPr/>
      <dgm:t>
        <a:bodyPr/>
        <a:lstStyle/>
        <a:p>
          <a:r>
            <a:rPr lang="cs-CZ" dirty="0"/>
            <a:t>Stává se očekávanou normou výkonu</a:t>
          </a:r>
        </a:p>
      </dgm:t>
    </dgm:pt>
    <dgm:pt modelId="{67159432-68A1-4621-86B9-63AC1611C52D}" type="parTrans" cxnId="{B2F14049-C885-4EC3-9721-4BC834BFE732}">
      <dgm:prSet/>
      <dgm:spPr/>
      <dgm:t>
        <a:bodyPr/>
        <a:lstStyle/>
        <a:p>
          <a:endParaRPr lang="cs-CZ"/>
        </a:p>
      </dgm:t>
    </dgm:pt>
    <dgm:pt modelId="{A55B35ED-9278-4A20-A02E-F7F9BA657BD1}" type="sibTrans" cxnId="{B2F14049-C885-4EC3-9721-4BC834BFE732}">
      <dgm:prSet/>
      <dgm:spPr/>
      <dgm:t>
        <a:bodyPr/>
        <a:lstStyle/>
        <a:p>
          <a:endParaRPr lang="cs-CZ"/>
        </a:p>
      </dgm:t>
    </dgm:pt>
    <dgm:pt modelId="{A7CA1D87-F705-4FBB-B68C-5616CCE4C719}" type="pres">
      <dgm:prSet presAssocID="{1DDB0DFA-5048-475E-A9B7-F11A5ADB08EC}" presName="linearFlow" presStyleCnt="0">
        <dgm:presLayoutVars>
          <dgm:dir/>
          <dgm:animLvl val="lvl"/>
          <dgm:resizeHandles val="exact"/>
        </dgm:presLayoutVars>
      </dgm:prSet>
      <dgm:spPr/>
    </dgm:pt>
    <dgm:pt modelId="{E130C6ED-B599-4D1A-8898-051D64CA89F9}" type="pres">
      <dgm:prSet presAssocID="{64A2D2DC-0F36-45A1-B1E4-BEA9430F75C7}" presName="composite" presStyleCnt="0"/>
      <dgm:spPr/>
    </dgm:pt>
    <dgm:pt modelId="{786D662F-7B8B-4562-ADA8-641EA25D0C66}" type="pres">
      <dgm:prSet presAssocID="{64A2D2DC-0F36-45A1-B1E4-BEA9430F75C7}" presName="parentText" presStyleLbl="alignNode1" presStyleIdx="0" presStyleCnt="5" custScaleX="100000" custLinFactNeighborY="0">
        <dgm:presLayoutVars>
          <dgm:chMax val="1"/>
          <dgm:bulletEnabled val="1"/>
        </dgm:presLayoutVars>
      </dgm:prSet>
      <dgm:spPr/>
    </dgm:pt>
    <dgm:pt modelId="{F08085CF-A798-4B3D-9393-5B5F9A67F322}" type="pres">
      <dgm:prSet presAssocID="{64A2D2DC-0F36-45A1-B1E4-BEA9430F75C7}" presName="descendantText" presStyleLbl="alignAcc1" presStyleIdx="0" presStyleCnt="5" custScaleX="88750" custLinFactNeighborX="-5475" custLinFactNeighborY="1210">
        <dgm:presLayoutVars>
          <dgm:bulletEnabled val="1"/>
        </dgm:presLayoutVars>
      </dgm:prSet>
      <dgm:spPr/>
    </dgm:pt>
    <dgm:pt modelId="{61171CEA-D87E-455D-8BC6-A3DA218AA9DE}" type="pres">
      <dgm:prSet presAssocID="{EEEDDD12-43C8-47B9-BBD9-9C77612A6ECB}" presName="sp" presStyleCnt="0"/>
      <dgm:spPr/>
    </dgm:pt>
    <dgm:pt modelId="{8530D9EA-7134-459A-8141-183544D5E241}" type="pres">
      <dgm:prSet presAssocID="{2861C291-F27B-4312-9195-1BE010E6E753}" presName="composite" presStyleCnt="0"/>
      <dgm:spPr/>
    </dgm:pt>
    <dgm:pt modelId="{E3DCF29D-1A3A-4F7F-BB29-3D7F5C0B324C}" type="pres">
      <dgm:prSet presAssocID="{2861C291-F27B-4312-9195-1BE010E6E753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D962F22B-9445-4C61-8C52-1097C4E5BBCC}" type="pres">
      <dgm:prSet presAssocID="{2861C291-F27B-4312-9195-1BE010E6E753}" presName="descendantText" presStyleLbl="alignAcc1" presStyleIdx="1" presStyleCnt="5">
        <dgm:presLayoutVars>
          <dgm:bulletEnabled val="1"/>
        </dgm:presLayoutVars>
      </dgm:prSet>
      <dgm:spPr/>
    </dgm:pt>
    <dgm:pt modelId="{5395D167-76CF-4402-BD4E-A14A1DE13655}" type="pres">
      <dgm:prSet presAssocID="{81E3DD46-DA73-4A63-BBD0-9FF1AA4D5E5D}" presName="sp" presStyleCnt="0"/>
      <dgm:spPr/>
    </dgm:pt>
    <dgm:pt modelId="{2BE6B1FB-F887-4F1F-BBBA-32565475E4A2}" type="pres">
      <dgm:prSet presAssocID="{48471517-5F52-47B7-B9DB-6ACC31BCBA1B}" presName="composite" presStyleCnt="0"/>
      <dgm:spPr/>
    </dgm:pt>
    <dgm:pt modelId="{E95675F3-CB2E-4AF8-8791-CF68788C55A8}" type="pres">
      <dgm:prSet presAssocID="{48471517-5F52-47B7-B9DB-6ACC31BCBA1B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0EEA6DDD-7261-4EA0-B912-8596E86BDE7F}" type="pres">
      <dgm:prSet presAssocID="{48471517-5F52-47B7-B9DB-6ACC31BCBA1B}" presName="descendantText" presStyleLbl="alignAcc1" presStyleIdx="2" presStyleCnt="5">
        <dgm:presLayoutVars>
          <dgm:bulletEnabled val="1"/>
        </dgm:presLayoutVars>
      </dgm:prSet>
      <dgm:spPr/>
    </dgm:pt>
    <dgm:pt modelId="{B433EACE-9713-4BBB-91AC-4B067CF72ACA}" type="pres">
      <dgm:prSet presAssocID="{11ED617E-C562-490D-B26A-4DCBBABC92FA}" presName="sp" presStyleCnt="0"/>
      <dgm:spPr/>
    </dgm:pt>
    <dgm:pt modelId="{C77C194C-CD83-434D-BF3E-26C33F130204}" type="pres">
      <dgm:prSet presAssocID="{7141760E-6D42-4BD5-BB64-FD63E9292F22}" presName="composite" presStyleCnt="0"/>
      <dgm:spPr/>
    </dgm:pt>
    <dgm:pt modelId="{7DC4AEA3-F69A-4B96-A915-9A8AD595E747}" type="pres">
      <dgm:prSet presAssocID="{7141760E-6D42-4BD5-BB64-FD63E9292F22}" presName="parentText" presStyleLbl="alignNode1" presStyleIdx="3" presStyleCnt="5" custScaleX="119453" custLinFactNeighborY="0">
        <dgm:presLayoutVars>
          <dgm:chMax val="1"/>
          <dgm:bulletEnabled val="1"/>
        </dgm:presLayoutVars>
      </dgm:prSet>
      <dgm:spPr/>
    </dgm:pt>
    <dgm:pt modelId="{A4BE33D2-C120-4E36-BC00-0E16C77A93BD}" type="pres">
      <dgm:prSet presAssocID="{7141760E-6D42-4BD5-BB64-FD63E9292F22}" presName="descendantText" presStyleLbl="alignAcc1" presStyleIdx="3" presStyleCnt="5" custScaleX="98298" custLinFactNeighborX="0">
        <dgm:presLayoutVars>
          <dgm:bulletEnabled val="1"/>
        </dgm:presLayoutVars>
      </dgm:prSet>
      <dgm:spPr/>
    </dgm:pt>
    <dgm:pt modelId="{34107AAC-605F-4F18-8C2C-CFC2E0826DFF}" type="pres">
      <dgm:prSet presAssocID="{06AC3D85-D95D-4FBE-B410-8FA9DAD82D5B}" presName="sp" presStyleCnt="0"/>
      <dgm:spPr/>
    </dgm:pt>
    <dgm:pt modelId="{BC305274-F9A1-4041-B1B3-25341A1156DB}" type="pres">
      <dgm:prSet presAssocID="{2ABC3948-DC1D-429A-95DA-B97FAE397736}" presName="composite" presStyleCnt="0"/>
      <dgm:spPr/>
    </dgm:pt>
    <dgm:pt modelId="{34350ECD-D424-4385-B1F3-3CE4F4B96A00}" type="pres">
      <dgm:prSet presAssocID="{2ABC3948-DC1D-429A-95DA-B97FAE397736}" presName="parentText" presStyleLbl="alignNode1" presStyleIdx="4" presStyleCnt="5" custScaleX="130697">
        <dgm:presLayoutVars>
          <dgm:chMax val="1"/>
          <dgm:bulletEnabled val="1"/>
        </dgm:presLayoutVars>
      </dgm:prSet>
      <dgm:spPr/>
    </dgm:pt>
    <dgm:pt modelId="{0CA0BB83-EC1A-40B0-98AC-A5F56758D71D}" type="pres">
      <dgm:prSet presAssocID="{2ABC3948-DC1D-429A-95DA-B97FAE397736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F4D14201-8D4C-4E2D-A932-47AD8DFA2861}" type="presOf" srcId="{C079D69E-DC34-400D-B40E-69631AF22436}" destId="{0CA0BB83-EC1A-40B0-98AC-A5F56758D71D}" srcOrd="0" destOrd="1" presId="urn:microsoft.com/office/officeart/2005/8/layout/chevron2"/>
    <dgm:cxn modelId="{669B8D01-9EA4-4A1E-BCAB-A1CB392EE4B3}" srcId="{1DDB0DFA-5048-475E-A9B7-F11A5ADB08EC}" destId="{2861C291-F27B-4312-9195-1BE010E6E753}" srcOrd="1" destOrd="0" parTransId="{E767B79A-289A-48A1-9509-4B62C5B2CDFE}" sibTransId="{81E3DD46-DA73-4A63-BBD0-9FF1AA4D5E5D}"/>
    <dgm:cxn modelId="{16563103-1CAA-4F29-94A3-D4A451809884}" srcId="{2ABC3948-DC1D-429A-95DA-B97FAE397736}" destId="{1D6912D2-C578-463A-A3B3-772A371E47BD}" srcOrd="0" destOrd="0" parTransId="{E855BE2E-5B78-4C35-8100-DDB70E982EED}" sibTransId="{FE230FB5-6D34-4B1F-85B9-15214683E5C5}"/>
    <dgm:cxn modelId="{E7CE3503-7DA3-4AF9-A95F-601208B7B88E}" type="presOf" srcId="{10515CDF-7F07-4386-B1D8-94F21B4D9427}" destId="{F08085CF-A798-4B3D-9393-5B5F9A67F322}" srcOrd="0" destOrd="0" presId="urn:microsoft.com/office/officeart/2005/8/layout/chevron2"/>
    <dgm:cxn modelId="{35C82907-0500-4137-9D6B-D0074F681AA0}" srcId="{2861C291-F27B-4312-9195-1BE010E6E753}" destId="{9C214703-07BC-4E2B-B73C-127C3653732C}" srcOrd="1" destOrd="0" parTransId="{CF92C3F9-ACD6-47AF-B8A8-954CE63737B8}" sibTransId="{11E2BA57-BF23-4950-B3B6-51A27B6D35F6}"/>
    <dgm:cxn modelId="{2CEAC10A-D6D7-4F97-BE1C-C84B36B7ED18}" type="presOf" srcId="{2ABC3948-DC1D-429A-95DA-B97FAE397736}" destId="{34350ECD-D424-4385-B1F3-3CE4F4B96A00}" srcOrd="0" destOrd="0" presId="urn:microsoft.com/office/officeart/2005/8/layout/chevron2"/>
    <dgm:cxn modelId="{8940620F-C39B-4E70-A03D-67672FDA9218}" srcId="{7141760E-6D42-4BD5-BB64-FD63E9292F22}" destId="{707ACB97-1829-4967-AF99-BCE905B86BDA}" srcOrd="0" destOrd="0" parTransId="{38E69076-256F-47BB-8059-AD8605216877}" sibTransId="{D2044FAB-BF70-4F76-8969-B622119A4BE9}"/>
    <dgm:cxn modelId="{93BBE41E-4AE4-46DF-8B07-8B7EE2930BC0}" type="presOf" srcId="{64A2D2DC-0F36-45A1-B1E4-BEA9430F75C7}" destId="{786D662F-7B8B-4562-ADA8-641EA25D0C66}" srcOrd="0" destOrd="0" presId="urn:microsoft.com/office/officeart/2005/8/layout/chevron2"/>
    <dgm:cxn modelId="{2DDCF524-974A-4B3F-A7A3-C810F9796D13}" type="presOf" srcId="{7141760E-6D42-4BD5-BB64-FD63E9292F22}" destId="{7DC4AEA3-F69A-4B96-A915-9A8AD595E747}" srcOrd="0" destOrd="0" presId="urn:microsoft.com/office/officeart/2005/8/layout/chevron2"/>
    <dgm:cxn modelId="{9197B628-707E-4B76-B254-1CA163AD4D54}" srcId="{1DDB0DFA-5048-475E-A9B7-F11A5ADB08EC}" destId="{2ABC3948-DC1D-429A-95DA-B97FAE397736}" srcOrd="4" destOrd="0" parTransId="{005B3E43-24FD-4655-A898-3160C161F227}" sibTransId="{BF508439-CAB3-41EF-8AD8-241F3EADB7C5}"/>
    <dgm:cxn modelId="{8FF85A31-F136-475B-92FF-700312ECA2D2}" type="presOf" srcId="{0CBDA87A-C5C6-49FE-9730-C4300200E9CE}" destId="{F08085CF-A798-4B3D-9393-5B5F9A67F322}" srcOrd="0" destOrd="1" presId="urn:microsoft.com/office/officeart/2005/8/layout/chevron2"/>
    <dgm:cxn modelId="{F421E738-A79C-45C5-92FD-EA3BE947C31D}" srcId="{64A2D2DC-0F36-45A1-B1E4-BEA9430F75C7}" destId="{0CBDA87A-C5C6-49FE-9730-C4300200E9CE}" srcOrd="1" destOrd="0" parTransId="{85CE5745-E784-4A7D-9B69-337EF4FC8AAD}" sibTransId="{7C15C16E-C292-4E9D-AD36-A6289A3EC1CE}"/>
    <dgm:cxn modelId="{5C919862-1610-4345-8A5E-7830121432EB}" type="presOf" srcId="{702E600C-49D5-46A3-B8CE-5A0D054201D7}" destId="{0EEA6DDD-7261-4EA0-B912-8596E86BDE7F}" srcOrd="0" destOrd="1" presId="urn:microsoft.com/office/officeart/2005/8/layout/chevron2"/>
    <dgm:cxn modelId="{6168A362-CB25-41E7-95DE-8AE2C9AB3006}" srcId="{64A2D2DC-0F36-45A1-B1E4-BEA9430F75C7}" destId="{10515CDF-7F07-4386-B1D8-94F21B4D9427}" srcOrd="0" destOrd="0" parTransId="{66621F1B-C1BD-488F-A03D-AE5E8E961967}" sibTransId="{AF01E5CA-28A1-4ABC-8ABA-B0FDAB04416F}"/>
    <dgm:cxn modelId="{BD53ED45-FFDD-4EF0-86F1-D433019B1BD9}" type="presOf" srcId="{707ACB97-1829-4967-AF99-BCE905B86BDA}" destId="{A4BE33D2-C120-4E36-BC00-0E16C77A93BD}" srcOrd="0" destOrd="0" presId="urn:microsoft.com/office/officeart/2005/8/layout/chevron2"/>
    <dgm:cxn modelId="{B2F14049-C885-4EC3-9721-4BC834BFE732}" srcId="{2ABC3948-DC1D-429A-95DA-B97FAE397736}" destId="{C079D69E-DC34-400D-B40E-69631AF22436}" srcOrd="1" destOrd="0" parTransId="{67159432-68A1-4621-86B9-63AC1611C52D}" sibTransId="{A55B35ED-9278-4A20-A02E-F7F9BA657BD1}"/>
    <dgm:cxn modelId="{0211804C-C678-4AD9-BC55-08F6F6400D7B}" type="presOf" srcId="{60AB8093-8EE1-4502-886A-1A57DF9BB610}" destId="{0EEA6DDD-7261-4EA0-B912-8596E86BDE7F}" srcOrd="0" destOrd="0" presId="urn:microsoft.com/office/officeart/2005/8/layout/chevron2"/>
    <dgm:cxn modelId="{649CC54E-FD77-4AD2-994C-79D72E096553}" srcId="{1DDB0DFA-5048-475E-A9B7-F11A5ADB08EC}" destId="{7141760E-6D42-4BD5-BB64-FD63E9292F22}" srcOrd="3" destOrd="0" parTransId="{99492156-A9E4-4590-B4B9-D92FAD676F52}" sibTransId="{06AC3D85-D95D-4FBE-B410-8FA9DAD82D5B}"/>
    <dgm:cxn modelId="{E3825279-97D1-462B-B3E3-E9B43DB2FBAF}" type="presOf" srcId="{9A252F0D-F818-4AAB-80AB-DBA6446BD1C6}" destId="{A4BE33D2-C120-4E36-BC00-0E16C77A93BD}" srcOrd="0" destOrd="1" presId="urn:microsoft.com/office/officeart/2005/8/layout/chevron2"/>
    <dgm:cxn modelId="{F14CE47C-FAE9-4BD4-8301-FDCA351BB741}" type="presOf" srcId="{2861C291-F27B-4312-9195-1BE010E6E753}" destId="{E3DCF29D-1A3A-4F7F-BB29-3D7F5C0B324C}" srcOrd="0" destOrd="0" presId="urn:microsoft.com/office/officeart/2005/8/layout/chevron2"/>
    <dgm:cxn modelId="{25CCA3A0-0DF3-464C-AD9B-0A4E23B1C317}" type="presOf" srcId="{1DDB0DFA-5048-475E-A9B7-F11A5ADB08EC}" destId="{A7CA1D87-F705-4FBB-B68C-5616CCE4C719}" srcOrd="0" destOrd="0" presId="urn:microsoft.com/office/officeart/2005/8/layout/chevron2"/>
    <dgm:cxn modelId="{66DEE0B1-B0D2-465C-9E10-CA8FCAA1D6B9}" srcId="{1DDB0DFA-5048-475E-A9B7-F11A5ADB08EC}" destId="{64A2D2DC-0F36-45A1-B1E4-BEA9430F75C7}" srcOrd="0" destOrd="0" parTransId="{90F74E45-47AB-42F0-8916-2A68F7382110}" sibTransId="{EEEDDD12-43C8-47B9-BBD9-9C77612A6ECB}"/>
    <dgm:cxn modelId="{3437CABC-7D0E-4B6D-A362-22D2713AA3FA}" srcId="{2861C291-F27B-4312-9195-1BE010E6E753}" destId="{362F261B-3357-4960-B33C-CAA2C12008CD}" srcOrd="0" destOrd="0" parTransId="{98020E52-65A7-4EC4-B32F-3F27DB0A5C83}" sibTransId="{C9D0D3BB-2981-4F43-A6EF-C9E90349B243}"/>
    <dgm:cxn modelId="{4ADEEEC1-892E-4C69-9E81-950145DE0376}" srcId="{48471517-5F52-47B7-B9DB-6ACC31BCBA1B}" destId="{702E600C-49D5-46A3-B8CE-5A0D054201D7}" srcOrd="1" destOrd="0" parTransId="{60B6DAB5-9FB8-477E-B097-0F955D6D0FC3}" sibTransId="{C33CAA83-B08A-4E19-9393-E6D1E7FDDF54}"/>
    <dgm:cxn modelId="{B10B73C8-4BDB-4326-BDB0-CDBE593CD3AD}" type="presOf" srcId="{48471517-5F52-47B7-B9DB-6ACC31BCBA1B}" destId="{E95675F3-CB2E-4AF8-8791-CF68788C55A8}" srcOrd="0" destOrd="0" presId="urn:microsoft.com/office/officeart/2005/8/layout/chevron2"/>
    <dgm:cxn modelId="{6A632CD6-0972-4B7F-B99B-52BDFB25DF7C}" type="presOf" srcId="{1D6912D2-C578-463A-A3B3-772A371E47BD}" destId="{0CA0BB83-EC1A-40B0-98AC-A5F56758D71D}" srcOrd="0" destOrd="0" presId="urn:microsoft.com/office/officeart/2005/8/layout/chevron2"/>
    <dgm:cxn modelId="{959A5CDB-EC5E-45EF-9071-A8BC302081DB}" srcId="{7141760E-6D42-4BD5-BB64-FD63E9292F22}" destId="{9A252F0D-F818-4AAB-80AB-DBA6446BD1C6}" srcOrd="1" destOrd="0" parTransId="{E34B761B-6F12-45FA-A526-1048ABAEC4E5}" sibTransId="{4704BF9C-A78A-423C-A3BA-F03E7003CAFB}"/>
    <dgm:cxn modelId="{CE3914F3-180C-4747-A74F-EAAF62F81024}" srcId="{48471517-5F52-47B7-B9DB-6ACC31BCBA1B}" destId="{60AB8093-8EE1-4502-886A-1A57DF9BB610}" srcOrd="0" destOrd="0" parTransId="{F0326CD6-ABF2-45BE-95E5-1CB1ACECF08F}" sibTransId="{BD2B1FC7-6319-49E2-9C95-B24C2464042E}"/>
    <dgm:cxn modelId="{316C58FA-27C4-4EA0-9B26-82328D5140A2}" type="presOf" srcId="{362F261B-3357-4960-B33C-CAA2C12008CD}" destId="{D962F22B-9445-4C61-8C52-1097C4E5BBCC}" srcOrd="0" destOrd="0" presId="urn:microsoft.com/office/officeart/2005/8/layout/chevron2"/>
    <dgm:cxn modelId="{BC7201FD-3CAE-4678-A171-1FD88956A125}" srcId="{1DDB0DFA-5048-475E-A9B7-F11A5ADB08EC}" destId="{48471517-5F52-47B7-B9DB-6ACC31BCBA1B}" srcOrd="2" destOrd="0" parTransId="{5F84FB89-B61D-4F33-BE55-F6FAC7F900CC}" sibTransId="{11ED617E-C562-490D-B26A-4DCBBABC92FA}"/>
    <dgm:cxn modelId="{DFD6B3FE-53AA-48D0-BB8E-9A05CB27F192}" type="presOf" srcId="{9C214703-07BC-4E2B-B73C-127C3653732C}" destId="{D962F22B-9445-4C61-8C52-1097C4E5BBCC}" srcOrd="0" destOrd="1" presId="urn:microsoft.com/office/officeart/2005/8/layout/chevron2"/>
    <dgm:cxn modelId="{5177F6FF-5810-4FCA-B1AB-28B9EAB3E1D9}" type="presParOf" srcId="{A7CA1D87-F705-4FBB-B68C-5616CCE4C719}" destId="{E130C6ED-B599-4D1A-8898-051D64CA89F9}" srcOrd="0" destOrd="0" presId="urn:microsoft.com/office/officeart/2005/8/layout/chevron2"/>
    <dgm:cxn modelId="{32F7FBD9-3A55-489C-9565-F39C75EFC2C9}" type="presParOf" srcId="{E130C6ED-B599-4D1A-8898-051D64CA89F9}" destId="{786D662F-7B8B-4562-ADA8-641EA25D0C66}" srcOrd="0" destOrd="0" presId="urn:microsoft.com/office/officeart/2005/8/layout/chevron2"/>
    <dgm:cxn modelId="{B1A8B6E6-B36F-466F-A4E7-D3E555971A7C}" type="presParOf" srcId="{E130C6ED-B599-4D1A-8898-051D64CA89F9}" destId="{F08085CF-A798-4B3D-9393-5B5F9A67F322}" srcOrd="1" destOrd="0" presId="urn:microsoft.com/office/officeart/2005/8/layout/chevron2"/>
    <dgm:cxn modelId="{4E2F401A-151E-4AE4-BFDA-685EA30104D2}" type="presParOf" srcId="{A7CA1D87-F705-4FBB-B68C-5616CCE4C719}" destId="{61171CEA-D87E-455D-8BC6-A3DA218AA9DE}" srcOrd="1" destOrd="0" presId="urn:microsoft.com/office/officeart/2005/8/layout/chevron2"/>
    <dgm:cxn modelId="{0C85354D-9769-48E9-835E-7885A91AB584}" type="presParOf" srcId="{A7CA1D87-F705-4FBB-B68C-5616CCE4C719}" destId="{8530D9EA-7134-459A-8141-183544D5E241}" srcOrd="2" destOrd="0" presId="urn:microsoft.com/office/officeart/2005/8/layout/chevron2"/>
    <dgm:cxn modelId="{2C1DF3F6-57DE-485C-B27F-7A3E218B6365}" type="presParOf" srcId="{8530D9EA-7134-459A-8141-183544D5E241}" destId="{E3DCF29D-1A3A-4F7F-BB29-3D7F5C0B324C}" srcOrd="0" destOrd="0" presId="urn:microsoft.com/office/officeart/2005/8/layout/chevron2"/>
    <dgm:cxn modelId="{87140B2D-2AD8-442F-A169-5137616DA1E9}" type="presParOf" srcId="{8530D9EA-7134-459A-8141-183544D5E241}" destId="{D962F22B-9445-4C61-8C52-1097C4E5BBCC}" srcOrd="1" destOrd="0" presId="urn:microsoft.com/office/officeart/2005/8/layout/chevron2"/>
    <dgm:cxn modelId="{27F3CA3D-9FD4-492C-88D9-23DC4EA8F5F0}" type="presParOf" srcId="{A7CA1D87-F705-4FBB-B68C-5616CCE4C719}" destId="{5395D167-76CF-4402-BD4E-A14A1DE13655}" srcOrd="3" destOrd="0" presId="urn:microsoft.com/office/officeart/2005/8/layout/chevron2"/>
    <dgm:cxn modelId="{66DDF6E7-7658-4B9B-B35C-506199EEA661}" type="presParOf" srcId="{A7CA1D87-F705-4FBB-B68C-5616CCE4C719}" destId="{2BE6B1FB-F887-4F1F-BBBA-32565475E4A2}" srcOrd="4" destOrd="0" presId="urn:microsoft.com/office/officeart/2005/8/layout/chevron2"/>
    <dgm:cxn modelId="{8C4FD077-B5FE-4E2B-B89F-8E5F5E381ED0}" type="presParOf" srcId="{2BE6B1FB-F887-4F1F-BBBA-32565475E4A2}" destId="{E95675F3-CB2E-4AF8-8791-CF68788C55A8}" srcOrd="0" destOrd="0" presId="urn:microsoft.com/office/officeart/2005/8/layout/chevron2"/>
    <dgm:cxn modelId="{3B45F8C0-5B93-4CB8-BDD5-A41A36B03C1E}" type="presParOf" srcId="{2BE6B1FB-F887-4F1F-BBBA-32565475E4A2}" destId="{0EEA6DDD-7261-4EA0-B912-8596E86BDE7F}" srcOrd="1" destOrd="0" presId="urn:microsoft.com/office/officeart/2005/8/layout/chevron2"/>
    <dgm:cxn modelId="{1663F3D7-8630-4540-B73B-CC95D0DC3BFC}" type="presParOf" srcId="{A7CA1D87-F705-4FBB-B68C-5616CCE4C719}" destId="{B433EACE-9713-4BBB-91AC-4B067CF72ACA}" srcOrd="5" destOrd="0" presId="urn:microsoft.com/office/officeart/2005/8/layout/chevron2"/>
    <dgm:cxn modelId="{07F12CBD-1DDE-40B7-AFF4-084F91776861}" type="presParOf" srcId="{A7CA1D87-F705-4FBB-B68C-5616CCE4C719}" destId="{C77C194C-CD83-434D-BF3E-26C33F130204}" srcOrd="6" destOrd="0" presId="urn:microsoft.com/office/officeart/2005/8/layout/chevron2"/>
    <dgm:cxn modelId="{722BBE4F-D946-4228-94E5-3CEB492D9F56}" type="presParOf" srcId="{C77C194C-CD83-434D-BF3E-26C33F130204}" destId="{7DC4AEA3-F69A-4B96-A915-9A8AD595E747}" srcOrd="0" destOrd="0" presId="urn:microsoft.com/office/officeart/2005/8/layout/chevron2"/>
    <dgm:cxn modelId="{8EE1E6A7-7B8F-426A-8189-05A830FBA7A3}" type="presParOf" srcId="{C77C194C-CD83-434D-BF3E-26C33F130204}" destId="{A4BE33D2-C120-4E36-BC00-0E16C77A93BD}" srcOrd="1" destOrd="0" presId="urn:microsoft.com/office/officeart/2005/8/layout/chevron2"/>
    <dgm:cxn modelId="{364CCADF-7EEA-4830-878A-00A9608A49A4}" type="presParOf" srcId="{A7CA1D87-F705-4FBB-B68C-5616CCE4C719}" destId="{34107AAC-605F-4F18-8C2C-CFC2E0826DFF}" srcOrd="7" destOrd="0" presId="urn:microsoft.com/office/officeart/2005/8/layout/chevron2"/>
    <dgm:cxn modelId="{584F5B1A-9DE7-436E-A580-4225CDF6CEE5}" type="presParOf" srcId="{A7CA1D87-F705-4FBB-B68C-5616CCE4C719}" destId="{BC305274-F9A1-4041-B1B3-25341A1156DB}" srcOrd="8" destOrd="0" presId="urn:microsoft.com/office/officeart/2005/8/layout/chevron2"/>
    <dgm:cxn modelId="{4E332FBD-FCAD-494D-94ED-96B953F06A68}" type="presParOf" srcId="{BC305274-F9A1-4041-B1B3-25341A1156DB}" destId="{34350ECD-D424-4385-B1F3-3CE4F4B96A00}" srcOrd="0" destOrd="0" presId="urn:microsoft.com/office/officeart/2005/8/layout/chevron2"/>
    <dgm:cxn modelId="{FAC4DEDD-3B82-4C48-B653-D90E685DAF11}" type="presParOf" srcId="{BC305274-F9A1-4041-B1B3-25341A1156DB}" destId="{0CA0BB83-EC1A-40B0-98AC-A5F56758D71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6D662F-7B8B-4562-ADA8-641EA25D0C66}">
      <dsp:nvSpPr>
        <dsp:cNvPr id="0" name=""/>
        <dsp:cNvSpPr/>
      </dsp:nvSpPr>
      <dsp:spPr>
        <a:xfrm rot="5400000">
          <a:off x="-229772" y="172029"/>
          <a:ext cx="1127885" cy="7895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S</a:t>
          </a:r>
          <a:r>
            <a:rPr lang="cs-CZ" sz="1600" kern="1200" dirty="0"/>
            <a:t>ort</a:t>
          </a:r>
        </a:p>
      </dsp:txBody>
      <dsp:txXfrm rot="-5400000">
        <a:off x="-60588" y="397606"/>
        <a:ext cx="789519" cy="338366"/>
      </dsp:txXfrm>
    </dsp:sp>
    <dsp:sp modelId="{F08085CF-A798-4B3D-9393-5B5F9A67F322}">
      <dsp:nvSpPr>
        <dsp:cNvPr id="0" name=""/>
        <dsp:cNvSpPr/>
      </dsp:nvSpPr>
      <dsp:spPr>
        <a:xfrm rot="5400000">
          <a:off x="4517512" y="-3762861"/>
          <a:ext cx="733510" cy="82826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Všechno odevšad sklidit do 1 boxu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Vše setřídit – vyhodit/znovu použít/dát jinam</a:t>
          </a:r>
        </a:p>
      </dsp:txBody>
      <dsp:txXfrm rot="-5400000">
        <a:off x="742929" y="47529"/>
        <a:ext cx="8246871" cy="661896"/>
      </dsp:txXfrm>
    </dsp:sp>
    <dsp:sp modelId="{E3DCF29D-1A3A-4F7F-BB29-3D7F5C0B324C}">
      <dsp:nvSpPr>
        <dsp:cNvPr id="0" name=""/>
        <dsp:cNvSpPr/>
      </dsp:nvSpPr>
      <dsp:spPr>
        <a:xfrm rot="5400000">
          <a:off x="-229772" y="1183241"/>
          <a:ext cx="1127885" cy="7895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 err="1"/>
            <a:t>S</a:t>
          </a:r>
          <a:r>
            <a:rPr lang="cs-CZ" sz="1600" kern="1200" dirty="0" err="1"/>
            <a:t>hine</a:t>
          </a:r>
          <a:endParaRPr lang="cs-CZ" sz="1600" kern="1200" dirty="0"/>
        </a:p>
      </dsp:txBody>
      <dsp:txXfrm rot="-5400000">
        <a:off x="-60588" y="1408818"/>
        <a:ext cx="789519" cy="338366"/>
      </dsp:txXfrm>
    </dsp:sp>
    <dsp:sp modelId="{D962F22B-9445-4C61-8C52-1097C4E5BBCC}">
      <dsp:nvSpPr>
        <dsp:cNvPr id="0" name=""/>
        <dsp:cNvSpPr/>
      </dsp:nvSpPr>
      <dsp:spPr>
        <a:xfrm rot="5400000">
          <a:off x="5225407" y="-3482419"/>
          <a:ext cx="733125" cy="97260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Uvolněný prostor perfektně vyčistit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Opravit vše porouchané – uvést do bezvadného stavu</a:t>
          </a:r>
        </a:p>
      </dsp:txBody>
      <dsp:txXfrm rot="-5400000">
        <a:off x="728930" y="1049846"/>
        <a:ext cx="9690292" cy="661549"/>
      </dsp:txXfrm>
    </dsp:sp>
    <dsp:sp modelId="{E95675F3-CB2E-4AF8-8791-CF68788C55A8}">
      <dsp:nvSpPr>
        <dsp:cNvPr id="0" name=""/>
        <dsp:cNvSpPr/>
      </dsp:nvSpPr>
      <dsp:spPr>
        <a:xfrm rot="5400000">
          <a:off x="-229772" y="2194452"/>
          <a:ext cx="1127885" cy="7895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S</a:t>
          </a:r>
          <a:r>
            <a:rPr lang="cs-CZ" sz="1600" kern="1200" dirty="0"/>
            <a:t>et </a:t>
          </a:r>
        </a:p>
      </dsp:txBody>
      <dsp:txXfrm rot="-5400000">
        <a:off x="-60588" y="2420029"/>
        <a:ext cx="789519" cy="338366"/>
      </dsp:txXfrm>
    </dsp:sp>
    <dsp:sp modelId="{0EEA6DDD-7261-4EA0-B912-8596E86BDE7F}">
      <dsp:nvSpPr>
        <dsp:cNvPr id="0" name=""/>
        <dsp:cNvSpPr/>
      </dsp:nvSpPr>
      <dsp:spPr>
        <a:xfrm rot="5400000">
          <a:off x="5225407" y="-2471207"/>
          <a:ext cx="733125" cy="97260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Vše, co vracíte zpět – uvést do logického systému užívání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Platí princip – co používám nejvíce – mám na dosah ruky</a:t>
          </a:r>
        </a:p>
      </dsp:txBody>
      <dsp:txXfrm rot="-5400000">
        <a:off x="728930" y="2061058"/>
        <a:ext cx="9690292" cy="661549"/>
      </dsp:txXfrm>
    </dsp:sp>
    <dsp:sp modelId="{7DC4AEA3-F69A-4B96-A915-9A8AD595E747}">
      <dsp:nvSpPr>
        <dsp:cNvPr id="0" name=""/>
        <dsp:cNvSpPr/>
      </dsp:nvSpPr>
      <dsp:spPr>
        <a:xfrm rot="5400000">
          <a:off x="-152979" y="3128871"/>
          <a:ext cx="1127885" cy="9431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S</a:t>
          </a:r>
          <a:r>
            <a:rPr lang="cs-CZ" sz="1600" kern="1200" dirty="0"/>
            <a:t>tandard</a:t>
          </a:r>
        </a:p>
      </dsp:txBody>
      <dsp:txXfrm rot="-5400000">
        <a:off x="-60588" y="3508032"/>
        <a:ext cx="943104" cy="184781"/>
      </dsp:txXfrm>
    </dsp:sp>
    <dsp:sp modelId="{A4BE33D2-C120-4E36-BC00-0E16C77A93BD}">
      <dsp:nvSpPr>
        <dsp:cNvPr id="0" name=""/>
        <dsp:cNvSpPr/>
      </dsp:nvSpPr>
      <dsp:spPr>
        <a:xfrm rot="5400000">
          <a:off x="5302200" y="-1377227"/>
          <a:ext cx="733125" cy="9560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Po dobu 1 měsíce si na nový systém zvykáme a odlaďujeme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Dynamická fáze změny pracoviště – ladí se umístění, proces… </a:t>
          </a:r>
        </a:p>
      </dsp:txBody>
      <dsp:txXfrm rot="-5400000">
        <a:off x="888492" y="3072269"/>
        <a:ext cx="9524754" cy="661549"/>
      </dsp:txXfrm>
    </dsp:sp>
    <dsp:sp modelId="{34350ECD-D424-4385-B1F3-3CE4F4B96A00}">
      <dsp:nvSpPr>
        <dsp:cNvPr id="0" name=""/>
        <dsp:cNvSpPr/>
      </dsp:nvSpPr>
      <dsp:spPr>
        <a:xfrm rot="5400000">
          <a:off x="-108593" y="4095696"/>
          <a:ext cx="1127885" cy="10318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 err="1"/>
            <a:t>S</a:t>
          </a:r>
          <a:r>
            <a:rPr lang="cs-CZ" sz="2000" kern="1200" dirty="0" err="1"/>
            <a:t>ustain</a:t>
          </a:r>
          <a:endParaRPr lang="cs-CZ" sz="2000" kern="1200" dirty="0"/>
        </a:p>
      </dsp:txBody>
      <dsp:txXfrm rot="-5400000">
        <a:off x="-60589" y="4563631"/>
        <a:ext cx="1031878" cy="96007"/>
      </dsp:txXfrm>
    </dsp:sp>
    <dsp:sp modelId="{0CA0BB83-EC1A-40B0-98AC-A5F56758D71D}">
      <dsp:nvSpPr>
        <dsp:cNvPr id="0" name=""/>
        <dsp:cNvSpPr/>
      </dsp:nvSpPr>
      <dsp:spPr>
        <a:xfrm rot="5400000">
          <a:off x="5346586" y="-448784"/>
          <a:ext cx="733125" cy="97260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Princip fixace a ustálení nového pořádku = trénink nováčků do nového </a:t>
          </a:r>
          <a:r>
            <a:rPr lang="cs-CZ" sz="2100" kern="1200" dirty="0" err="1"/>
            <a:t>setupu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Stává se očekávanou normou výkonu</a:t>
          </a:r>
        </a:p>
      </dsp:txBody>
      <dsp:txXfrm rot="-5400000">
        <a:off x="850109" y="4083481"/>
        <a:ext cx="9690292" cy="6615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5EBC21-E533-4BA0-BBBD-2015832FFF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250AC52-CC34-4172-AF81-70BF3B977B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7B5ACC-AB0B-4CA8-952C-0710C8A19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23C0-6DCA-4892-A283-2DEBD379221F}" type="datetimeFigureOut">
              <a:rPr lang="cs-CZ" smtClean="0"/>
              <a:t>3.3.2022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61C83E-C4FE-4323-A2EA-4B6377B05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0CD0E2-3D15-409E-9FFE-99481E6B0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9BC4-7836-45B9-904F-03B6AE74E6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02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8F1FB3-8825-4FF1-8EC8-3DC3F8F1C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7C40BD9-52AC-4EC2-A008-25ED0E0D0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E0C7FB-AC65-414F-9527-08F8E153E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23C0-6DCA-4892-A283-2DEBD379221F}" type="datetimeFigureOut">
              <a:rPr lang="cs-CZ" smtClean="0"/>
              <a:t>3.3.2022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12D23D-8872-474F-AFE1-385572947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D3EFA4-5663-4D0D-9573-675D115A9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9BC4-7836-45B9-904F-03B6AE74E6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726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C60BC66-18B5-4199-81C1-17A816D8BD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9E1EDBC-6AAB-455B-9E69-9F5ACAD01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6A1B58-0E53-4F61-8C9A-B02EFAFCF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23C0-6DCA-4892-A283-2DEBD379221F}" type="datetimeFigureOut">
              <a:rPr lang="cs-CZ" smtClean="0"/>
              <a:t>3.3.2022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E4959B-E68B-4566-8504-BF755F780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4EDEC3-E0E0-4725-8A17-F7A6C1670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9BC4-7836-45B9-904F-03B6AE74E6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09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B01AEF-DA33-48B0-9FA7-B78E5B968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ED9F50-EE49-4FC9-97F5-E3E6FA2E4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20625C-7910-4FCB-A6D9-6578AE540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23C0-6DCA-4892-A283-2DEBD379221F}" type="datetimeFigureOut">
              <a:rPr lang="cs-CZ" smtClean="0"/>
              <a:t>3.3.2022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6F7854-C4EE-4B88-98B9-2FF7975E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9B1B5F-85C5-4AE9-8F7B-E05CC9180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9BC4-7836-45B9-904F-03B6AE74E6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930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A973C-0006-4FCA-AA48-E718FCCEA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DFEE35B-7252-4077-A82E-EF7E659AD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21D15E-4411-4634-94B9-7AB736896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23C0-6DCA-4892-A283-2DEBD379221F}" type="datetimeFigureOut">
              <a:rPr lang="cs-CZ" smtClean="0"/>
              <a:t>3.3.2022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8999CD-E61D-4890-A29E-17918378E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6D5A22-9FE2-4F2F-8760-CCDBF4B2A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9BC4-7836-45B9-904F-03B6AE74E6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236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7EC016-1E18-4361-A0A3-016F4A4F6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B5DC7F-C9BA-4042-9DC7-0068F68ADA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A6BD6F6-C9F8-4045-B4E1-D939A668AA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AC18C5-530D-4BBE-ADF8-3ABFC5CF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23C0-6DCA-4892-A283-2DEBD379221F}" type="datetimeFigureOut">
              <a:rPr lang="cs-CZ" smtClean="0"/>
              <a:t>3.3.2022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0D244E-6845-491A-AD9D-C6C96EEB7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AFCB36-CBAA-4602-B0BB-38DB1C6A1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9BC4-7836-45B9-904F-03B6AE74E6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774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7634C-62B4-4DFF-97CD-CCAF14DE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214E925-0161-4439-935C-8443C6EB6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3154356-F1AD-4317-BF89-29E420EF6F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3D950C3-548E-40BC-9AE7-8D0FB70E3F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943F488-8EBB-41F0-A938-A3E0345295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643823B-8095-4949-BC2E-1585A7EF8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23C0-6DCA-4892-A283-2DEBD379221F}" type="datetimeFigureOut">
              <a:rPr lang="cs-CZ" smtClean="0"/>
              <a:t>3.3.2022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0E8C8CC-8EBB-4232-A953-01AC8E01F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BF90E3B-FBCB-4E15-8623-A32030C1D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9BC4-7836-45B9-904F-03B6AE74E6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03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51E56-A396-4836-9A23-11B06117B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B00B62C-DAB3-4D53-B152-FD0C53AF7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23C0-6DCA-4892-A283-2DEBD379221F}" type="datetimeFigureOut">
              <a:rPr lang="cs-CZ" smtClean="0"/>
              <a:t>3.3.2022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F42FF28-89D5-4A7E-A96F-653531AE4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E434A52-CC3A-4857-8E2C-F78233094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9BC4-7836-45B9-904F-03B6AE74E6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203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5ACD512-7A2F-4B04-9F29-FE50FF014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23C0-6DCA-4892-A283-2DEBD379221F}" type="datetimeFigureOut">
              <a:rPr lang="cs-CZ" smtClean="0"/>
              <a:t>3.3.2022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F86C114-603B-4C80-8F96-101AA7C57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2F1609A-45DC-4AC1-AEDA-D01BDA1CC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9BC4-7836-45B9-904F-03B6AE74E6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242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4BC8F-3A72-45F1-BE63-A80E193AC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2E54CC-8557-4551-9DF3-978EC8F67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6BB83B3-02DC-4DB9-873D-A3835D0A42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E86BD7-3CC0-46CB-9E5D-CD3630929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23C0-6DCA-4892-A283-2DEBD379221F}" type="datetimeFigureOut">
              <a:rPr lang="cs-CZ" smtClean="0"/>
              <a:t>3.3.2022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9BD4E1-804F-4AAD-8A8C-0953F4B5B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F62C2E0-BAA3-4BB7-91AF-571F1F3AE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9BC4-7836-45B9-904F-03B6AE74E6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81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DD97F-8B5B-45D0-BA01-0D3566E18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F12BF81-D24A-4D74-A3FB-EFB354471A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B147F36-7EEB-4C60-AC3B-BBDBA16A24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752F1CE-08B5-4AC9-9507-F7F7DB1E1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23C0-6DCA-4892-A283-2DEBD379221F}" type="datetimeFigureOut">
              <a:rPr lang="cs-CZ" smtClean="0"/>
              <a:t>3.3.2022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229E215-54E9-4B0E-8B48-70FCA1C28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CD62FF-EB2E-4B16-A543-F0E72D04E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9BC4-7836-45B9-904F-03B6AE74E6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255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B662354-2B7F-464E-970B-D80F7D730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CB47EA0-4E24-4B51-9B86-FF7309CBE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67D1E2-0930-4E84-A5E0-A15ABA4066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423C0-6DCA-4892-A283-2DEBD379221F}" type="datetimeFigureOut">
              <a:rPr lang="cs-CZ" smtClean="0"/>
              <a:t>3.3.2022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F33A55-7CE4-4A69-B2DA-C6D83509E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50ACA5-509F-4102-B700-E410109D8F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D9BC4-7836-45B9-904F-03B6AE74E6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78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CD3936F2-AB6E-48DC-B906-503CD5C96F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LEAN MANAGEMENT </a:t>
            </a:r>
            <a:br>
              <a:rPr lang="cs-CZ" dirty="0"/>
            </a:br>
            <a:r>
              <a:rPr lang="cs-CZ" i="1" dirty="0">
                <a:solidFill>
                  <a:schemeClr val="accent1"/>
                </a:solidFill>
              </a:rPr>
              <a:t>umění</a:t>
            </a:r>
            <a:r>
              <a:rPr lang="cs-CZ" i="1" dirty="0"/>
              <a:t> optimalizace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1A7D9CD5-6436-4BCB-9E94-9C15E0CF1F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Inspirativní motto : „ THERE IS ALWAYS A BETTER WAY“ </a:t>
            </a:r>
          </a:p>
        </p:txBody>
      </p:sp>
    </p:spTree>
    <p:extLst>
      <p:ext uri="{BB962C8B-B14F-4D97-AF65-F5344CB8AC3E}">
        <p14:creationId xmlns:p14="http://schemas.microsoft.com/office/powerpoint/2010/main" val="1834823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BB74CF-AF90-4DF0-8FD5-3A1F0320E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Akční plán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80BE33-CDFF-4AB7-943B-2689945B0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cs-CZ" sz="2200" dirty="0"/>
              <a:t>Z názvu je patrné, že </a:t>
            </a:r>
            <a:r>
              <a:rPr lang="cs-CZ" sz="2200" b="1" dirty="0">
                <a:solidFill>
                  <a:schemeClr val="accent1"/>
                </a:solidFill>
              </a:rPr>
              <a:t>jde o NÁSTROJ AKCE </a:t>
            </a:r>
            <a:r>
              <a:rPr lang="cs-CZ" sz="2200" dirty="0"/>
              <a:t>!</a:t>
            </a:r>
          </a:p>
          <a:p>
            <a:r>
              <a:rPr lang="cs-CZ" sz="2200" dirty="0"/>
              <a:t>Každá akce přináší nějaké výsledky = je tedy dopředu </a:t>
            </a:r>
            <a:r>
              <a:rPr lang="cs-CZ" sz="2200" dirty="0">
                <a:solidFill>
                  <a:schemeClr val="accent1"/>
                </a:solidFill>
              </a:rPr>
              <a:t>nutno stanovit cílové mety výsledků</a:t>
            </a:r>
            <a:r>
              <a:rPr lang="cs-CZ" sz="2200" dirty="0"/>
              <a:t> (za čím se běží)</a:t>
            </a:r>
          </a:p>
          <a:p>
            <a:r>
              <a:rPr lang="cs-CZ" sz="2200" dirty="0"/>
              <a:t>Nutno </a:t>
            </a:r>
            <a:r>
              <a:rPr lang="cs-CZ" sz="2200" dirty="0">
                <a:solidFill>
                  <a:schemeClr val="accent1"/>
                </a:solidFill>
              </a:rPr>
              <a:t>formátovat ve SMART </a:t>
            </a:r>
            <a:r>
              <a:rPr lang="cs-CZ" sz="2200" dirty="0"/>
              <a:t>zadání (KO </a:t>
            </a:r>
            <a:r>
              <a:rPr lang="cs-CZ" sz="2200" dirty="0" err="1"/>
              <a:t>managera</a:t>
            </a:r>
            <a:r>
              <a:rPr lang="cs-CZ" sz="2200" dirty="0"/>
              <a:t>)</a:t>
            </a:r>
          </a:p>
          <a:p>
            <a:r>
              <a:rPr lang="cs-CZ" sz="2200" dirty="0"/>
              <a:t>Nutno </a:t>
            </a:r>
            <a:r>
              <a:rPr lang="cs-CZ" sz="2200" dirty="0">
                <a:solidFill>
                  <a:schemeClr val="accent1"/>
                </a:solidFill>
              </a:rPr>
              <a:t>připravit</a:t>
            </a:r>
            <a:r>
              <a:rPr lang="cs-CZ" sz="2200" dirty="0"/>
              <a:t> akční plán </a:t>
            </a:r>
            <a:r>
              <a:rPr lang="cs-CZ" sz="2200" dirty="0">
                <a:solidFill>
                  <a:schemeClr val="accent1"/>
                </a:solidFill>
              </a:rPr>
              <a:t>ve spolupráci s týmem realizátorů </a:t>
            </a:r>
            <a:r>
              <a:rPr lang="cs-CZ" sz="2200" dirty="0"/>
              <a:t>= </a:t>
            </a:r>
            <a:r>
              <a:rPr lang="cs-CZ" sz="2200" dirty="0">
                <a:solidFill>
                  <a:schemeClr val="accent1"/>
                </a:solidFill>
              </a:rPr>
              <a:t>zapojit je</a:t>
            </a:r>
            <a:r>
              <a:rPr lang="cs-CZ" sz="2200" dirty="0"/>
              <a:t> do plánování, </a:t>
            </a:r>
            <a:r>
              <a:rPr lang="cs-CZ" sz="2200" dirty="0">
                <a:solidFill>
                  <a:schemeClr val="accent1"/>
                </a:solidFill>
              </a:rPr>
              <a:t>získat je pro realizaci </a:t>
            </a:r>
            <a:r>
              <a:rPr lang="cs-CZ" sz="2200" dirty="0"/>
              <a:t>(tzv. „nakoupit je“) a nakonec </a:t>
            </a:r>
            <a:r>
              <a:rPr lang="cs-CZ" sz="2200" dirty="0">
                <a:solidFill>
                  <a:schemeClr val="accent1"/>
                </a:solidFill>
              </a:rPr>
              <a:t>získat jejich závazek </a:t>
            </a:r>
            <a:r>
              <a:rPr lang="cs-CZ" sz="2200" dirty="0"/>
              <a:t>k akci </a:t>
            </a:r>
          </a:p>
          <a:p>
            <a:r>
              <a:rPr lang="cs-CZ" sz="2200" dirty="0"/>
              <a:t>Plán je nutno </a:t>
            </a:r>
            <a:r>
              <a:rPr lang="cs-CZ" sz="2200" dirty="0">
                <a:solidFill>
                  <a:schemeClr val="accent1"/>
                </a:solidFill>
              </a:rPr>
              <a:t>updatovat a vyhodnocovat </a:t>
            </a:r>
            <a:r>
              <a:rPr lang="cs-CZ" sz="2200" dirty="0"/>
              <a:t>(1/T optimum, 2/M min) </a:t>
            </a:r>
          </a:p>
          <a:p>
            <a:r>
              <a:rPr lang="cs-CZ" sz="2200" dirty="0"/>
              <a:t>Při exekuci milníků </a:t>
            </a:r>
            <a:r>
              <a:rPr lang="cs-CZ" sz="2200" dirty="0">
                <a:solidFill>
                  <a:schemeClr val="accent1"/>
                </a:solidFill>
              </a:rPr>
              <a:t>nezapomínat na silnou konkrétní pozitivní zpětnou vazbu </a:t>
            </a:r>
            <a:r>
              <a:rPr lang="cs-CZ" sz="2200" dirty="0"/>
              <a:t>před nastoupenou jednotkou – </a:t>
            </a:r>
            <a:r>
              <a:rPr lang="cs-CZ" sz="2200" dirty="0">
                <a:solidFill>
                  <a:schemeClr val="accent1"/>
                </a:solidFill>
              </a:rPr>
              <a:t>motivace ostatních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25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A7A2A5-1C9A-4829-ACB8-69967A46C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Akční plán – inspirace </a:t>
            </a:r>
            <a:r>
              <a:rPr lang="cs-CZ" dirty="0" err="1"/>
              <a:t>template</a:t>
            </a:r>
            <a:endParaRPr lang="cs-CZ" dirty="0"/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7B5F8611-D7A6-4B74-A623-7971A09B9F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338767"/>
              </p:ext>
            </p:extLst>
          </p:nvPr>
        </p:nvGraphicFramePr>
        <p:xfrm>
          <a:off x="733425" y="2049463"/>
          <a:ext cx="10725150" cy="275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Worksheet" r:id="rId3" imgW="12862442" imgH="3299451" progId="Excel.Sheet.12">
                  <p:embed/>
                </p:oleObj>
              </mc:Choice>
              <mc:Fallback>
                <p:oleObj name="Worksheet" r:id="rId3" imgW="12862442" imgH="329945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3425" y="2049463"/>
                        <a:ext cx="10725150" cy="275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1466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E7F540-45B8-4DF2-9CCF-E41012E3F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ZA BADGE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645213-78D5-4C94-901A-5CF0857BB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5459"/>
            <a:ext cx="10515600" cy="435133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200" b="1" dirty="0">
                <a:solidFill>
                  <a:schemeClr val="accent1"/>
                </a:solidFill>
                <a:sym typeface="Wingdings" panose="05000000000000000000" pitchFamily="2" charset="2"/>
              </a:rPr>
              <a:t>Do 48 hodin </a:t>
            </a:r>
            <a:r>
              <a:rPr lang="cs-CZ" sz="2200" dirty="0">
                <a:sym typeface="Wingdings" panose="05000000000000000000" pitchFamily="2" charset="2"/>
              </a:rPr>
              <a:t>od školení je nutno </a:t>
            </a:r>
            <a:r>
              <a:rPr lang="cs-CZ" sz="2200" b="1" dirty="0">
                <a:solidFill>
                  <a:schemeClr val="accent1"/>
                </a:solidFill>
                <a:sym typeface="Wingdings" panose="05000000000000000000" pitchFamily="2" charset="2"/>
              </a:rPr>
              <a:t>sestavit AKČNÍ PLÁN </a:t>
            </a:r>
            <a:r>
              <a:rPr lang="cs-CZ" sz="2200" dirty="0">
                <a:sym typeface="Wingdings" panose="05000000000000000000" pitchFamily="2" charset="2"/>
              </a:rPr>
              <a:t>– viz vzor ze slide 12.</a:t>
            </a:r>
          </a:p>
          <a:p>
            <a:pPr lvl="1"/>
            <a:r>
              <a:rPr lang="cs-CZ" sz="2200" dirty="0">
                <a:sym typeface="Wingdings" panose="05000000000000000000" pitchFamily="2" charset="2"/>
              </a:rPr>
              <a:t>Cíl  akčního plánu = </a:t>
            </a:r>
            <a:r>
              <a:rPr lang="cs-CZ" sz="2200" dirty="0">
                <a:solidFill>
                  <a:schemeClr val="accent1"/>
                </a:solidFill>
                <a:sym typeface="Wingdings" panose="05000000000000000000" pitchFamily="2" charset="2"/>
              </a:rPr>
              <a:t>KAŽDÝ PROVEDE 1 TECHNIKU LEAN MNGMT </a:t>
            </a:r>
            <a:r>
              <a:rPr lang="cs-CZ" sz="2200" dirty="0">
                <a:sym typeface="Wingdings" panose="05000000000000000000" pitchFamily="2" charset="2"/>
              </a:rPr>
              <a:t>NA SVÉM ODDĚLENÍ, VE SVÉ SFÉŘE VLIVU. </a:t>
            </a:r>
          </a:p>
          <a:p>
            <a:pPr lvl="1"/>
            <a:r>
              <a:rPr lang="cs-CZ" sz="2200" dirty="0">
                <a:solidFill>
                  <a:schemeClr val="accent1"/>
                </a:solidFill>
                <a:sym typeface="Wingdings" panose="05000000000000000000" pitchFamily="2" charset="2"/>
              </a:rPr>
              <a:t>Výstup = </a:t>
            </a:r>
            <a:r>
              <a:rPr lang="cs-CZ" sz="2200" dirty="0">
                <a:sym typeface="Wingdings" panose="05000000000000000000" pitchFamily="2" charset="2"/>
              </a:rPr>
              <a:t>měřítko dopadu, stav před (KPI1), </a:t>
            </a:r>
            <a:r>
              <a:rPr lang="cs-CZ" sz="2200" dirty="0" err="1">
                <a:sym typeface="Wingdings" panose="05000000000000000000" pitchFamily="2" charset="2"/>
              </a:rPr>
              <a:t>lean</a:t>
            </a:r>
            <a:r>
              <a:rPr lang="cs-CZ" sz="2200" dirty="0">
                <a:sym typeface="Wingdings" panose="05000000000000000000" pitchFamily="2" charset="2"/>
              </a:rPr>
              <a:t> – specifický popis CO, stav po (KPI2) = </a:t>
            </a:r>
            <a:r>
              <a:rPr lang="cs-CZ" sz="2200" dirty="0">
                <a:solidFill>
                  <a:schemeClr val="accent1"/>
                </a:solidFill>
                <a:sym typeface="Wingdings" panose="05000000000000000000" pitchFamily="2" charset="2"/>
              </a:rPr>
              <a:t>vyhodnocen dopad (KPI2-KPI1) + komentář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200" dirty="0">
                <a:sym typeface="Wingdings" panose="05000000000000000000" pitchFamily="2" charset="2"/>
              </a:rPr>
              <a:t>Tento </a:t>
            </a:r>
            <a:r>
              <a:rPr lang="cs-CZ" sz="2200" b="1" dirty="0">
                <a:solidFill>
                  <a:schemeClr val="accent1"/>
                </a:solidFill>
                <a:sym typeface="Wingdings" panose="05000000000000000000" pitchFamily="2" charset="2"/>
              </a:rPr>
              <a:t>AKČNÍ PLÁN MUSÍ SCHVÁLIT váš nadřízený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200" dirty="0">
                <a:sym typeface="Wingdings" panose="05000000000000000000" pitchFamily="2" charset="2"/>
              </a:rPr>
              <a:t>Po jeho validaci – go </a:t>
            </a:r>
            <a:r>
              <a:rPr lang="cs-CZ" sz="2200" b="1" dirty="0" err="1">
                <a:solidFill>
                  <a:schemeClr val="accent1"/>
                </a:solidFill>
                <a:sym typeface="Wingdings" panose="05000000000000000000" pitchFamily="2" charset="2"/>
              </a:rPr>
              <a:t>action</a:t>
            </a:r>
            <a:r>
              <a:rPr lang="cs-CZ" sz="2200" b="1" dirty="0">
                <a:solidFill>
                  <a:schemeClr val="accent1"/>
                </a:solidFill>
                <a:sym typeface="Wingdings" panose="05000000000000000000" pitchFamily="2" charset="2"/>
              </a:rPr>
              <a:t> a za 60 dní vyhodnocení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200" dirty="0">
                <a:sym typeface="Wingdings" panose="05000000000000000000" pitchFamily="2" charset="2"/>
              </a:rPr>
              <a:t>Výstup =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1800" dirty="0">
                <a:solidFill>
                  <a:schemeClr val="accent1"/>
                </a:solidFill>
                <a:sym typeface="Wingdings" panose="05000000000000000000" pitchFamily="2" charset="2"/>
              </a:rPr>
              <a:t>BRONZE BADGE za bod 1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1800" dirty="0">
                <a:sym typeface="Wingdings" panose="05000000000000000000" pitchFamily="2" charset="2"/>
              </a:rPr>
              <a:t>+ za 60 dní druhý </a:t>
            </a:r>
            <a:r>
              <a:rPr lang="cs-CZ" sz="1800" dirty="0">
                <a:solidFill>
                  <a:schemeClr val="accent1"/>
                </a:solidFill>
                <a:sym typeface="Wingdings" panose="05000000000000000000" pitchFamily="2" charset="2"/>
              </a:rPr>
              <a:t>GOLD BADGE za viditelný přínos </a:t>
            </a:r>
            <a:r>
              <a:rPr lang="cs-CZ" sz="1800" dirty="0">
                <a:sym typeface="Wingdings" panose="05000000000000000000" pitchFamily="2" charset="2"/>
              </a:rPr>
              <a:t>v praxi / </a:t>
            </a:r>
            <a:r>
              <a:rPr lang="cs-CZ" sz="1800" dirty="0">
                <a:solidFill>
                  <a:schemeClr val="accent1"/>
                </a:solidFill>
                <a:sym typeface="Wingdings" panose="05000000000000000000" pitchFamily="2" charset="2"/>
              </a:rPr>
              <a:t>SILVER BADGE, pokud se přínos neprokázal</a:t>
            </a:r>
            <a:r>
              <a:rPr lang="cs-CZ" sz="1800" dirty="0">
                <a:sym typeface="Wingdings" panose="05000000000000000000" pitchFamily="2" charset="2"/>
              </a:rPr>
              <a:t>. Každý  tedy za tento rozvojový blok může získat 2 </a:t>
            </a:r>
            <a:r>
              <a:rPr lang="cs-CZ" sz="1800" dirty="0" err="1">
                <a:sym typeface="Wingdings" panose="05000000000000000000" pitchFamily="2" charset="2"/>
              </a:rPr>
              <a:t>badge</a:t>
            </a:r>
            <a:r>
              <a:rPr lang="cs-CZ" sz="1800" dirty="0">
                <a:sym typeface="Wingdings" panose="05000000000000000000" pitchFamily="2" charset="2"/>
              </a:rPr>
              <a:t> </a:t>
            </a:r>
          </a:p>
          <a:p>
            <a:pPr marL="457200" lvl="1" indent="0">
              <a:buNone/>
            </a:pPr>
            <a:r>
              <a:rPr lang="cs-CZ" sz="2200" dirty="0">
                <a:sym typeface="Wingdings" panose="05000000000000000000" pitchFamily="2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1337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3F425-30F3-4AD5-B8B5-1FC1FF5DE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OČ</a:t>
            </a:r>
            <a:r>
              <a:rPr lang="cs-CZ" dirty="0"/>
              <a:t> SE JEDNÁ </a:t>
            </a:r>
            <a:r>
              <a:rPr lang="cs-CZ" b="1" dirty="0">
                <a:solidFill>
                  <a:schemeClr val="accent1"/>
                </a:solidFill>
              </a:rPr>
              <a:t>A PROČ </a:t>
            </a:r>
            <a:r>
              <a:rPr lang="cs-CZ" dirty="0"/>
              <a:t>JE TO ZAJÍMAVÉ 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94FB58-725F-4A81-93BE-4CB1E5415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LEAN management je odvoz z anglického překladu „</a:t>
            </a:r>
            <a:r>
              <a:rPr lang="cs-CZ" sz="2200" dirty="0">
                <a:solidFill>
                  <a:schemeClr val="accent1"/>
                </a:solidFill>
              </a:rPr>
              <a:t>zeštíhlení</a:t>
            </a:r>
            <a:r>
              <a:rPr lang="cs-CZ" sz="2200" dirty="0"/>
              <a:t>“</a:t>
            </a:r>
          </a:p>
          <a:p>
            <a:r>
              <a:rPr lang="cs-CZ" sz="2200" dirty="0"/>
              <a:t>Základním principem tohoto druhu řízení je : </a:t>
            </a:r>
            <a:r>
              <a:rPr lang="cs-CZ" sz="2200" b="1" dirty="0">
                <a:solidFill>
                  <a:schemeClr val="accent1"/>
                </a:solidFill>
              </a:rPr>
              <a:t>ZA CO NEJMENŠÍ OBJEM ZDROJŮ ZAJISTIT CO NEJVYŠŠÍ VÝKON.</a:t>
            </a:r>
          </a:p>
          <a:p>
            <a:r>
              <a:rPr lang="cs-CZ" sz="2200" dirty="0"/>
              <a:t>Zeštíhlit znamená – </a:t>
            </a:r>
            <a:r>
              <a:rPr lang="cs-CZ" sz="2200" dirty="0">
                <a:solidFill>
                  <a:schemeClr val="accent1"/>
                </a:solidFill>
              </a:rPr>
              <a:t>ozdravit celý proces</a:t>
            </a:r>
            <a:r>
              <a:rPr lang="cs-CZ" sz="2200" dirty="0"/>
              <a:t>, včetně všech souvisejících článků </a:t>
            </a:r>
            <a:r>
              <a:rPr lang="cs-CZ" sz="2200" dirty="0">
                <a:solidFill>
                  <a:schemeClr val="accent1"/>
                </a:solidFill>
              </a:rPr>
              <a:t>s cílem maximálně hladkého a efektivního chodu</a:t>
            </a:r>
            <a:r>
              <a:rPr lang="cs-CZ" sz="2200" dirty="0"/>
              <a:t>.</a:t>
            </a:r>
          </a:p>
          <a:p>
            <a:r>
              <a:rPr lang="cs-CZ" sz="2200" u="sng" dirty="0"/>
              <a:t>Základní pilíře </a:t>
            </a:r>
            <a:r>
              <a:rPr lang="cs-CZ" sz="2200" u="sng" dirty="0" err="1"/>
              <a:t>Lean</a:t>
            </a:r>
            <a:r>
              <a:rPr lang="cs-CZ" sz="2200" u="sng" dirty="0"/>
              <a:t> řízení</a:t>
            </a:r>
            <a:r>
              <a:rPr lang="cs-CZ" sz="2200" dirty="0"/>
              <a:t>: </a:t>
            </a:r>
          </a:p>
          <a:p>
            <a:pPr lvl="1"/>
            <a:r>
              <a:rPr lang="cs-CZ" sz="2200" dirty="0"/>
              <a:t>Zaměření se na „</a:t>
            </a:r>
            <a:r>
              <a:rPr lang="cs-CZ" sz="2200" dirty="0">
                <a:solidFill>
                  <a:schemeClr val="accent1"/>
                </a:solidFill>
              </a:rPr>
              <a:t>úzká hrdla</a:t>
            </a:r>
            <a:r>
              <a:rPr lang="cs-CZ" sz="2200" dirty="0"/>
              <a:t>“</a:t>
            </a:r>
          </a:p>
          <a:p>
            <a:pPr lvl="1"/>
            <a:r>
              <a:rPr lang="cs-CZ" sz="2200" dirty="0"/>
              <a:t>Zaměření se na </a:t>
            </a:r>
            <a:r>
              <a:rPr lang="cs-CZ" sz="2200" dirty="0">
                <a:solidFill>
                  <a:schemeClr val="accent1"/>
                </a:solidFill>
              </a:rPr>
              <a:t>příčiny</a:t>
            </a:r>
            <a:r>
              <a:rPr lang="cs-CZ" sz="2200" dirty="0"/>
              <a:t> </a:t>
            </a:r>
          </a:p>
          <a:p>
            <a:pPr lvl="1"/>
            <a:r>
              <a:rPr lang="cs-CZ" sz="2200" dirty="0"/>
              <a:t>Zaměření se na </a:t>
            </a:r>
            <a:r>
              <a:rPr lang="cs-CZ" sz="2200" dirty="0">
                <a:solidFill>
                  <a:schemeClr val="accent1"/>
                </a:solidFill>
              </a:rPr>
              <a:t>efektivitu a její ztráty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10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A95386-5391-492E-B305-37F9FF7C8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LEAN KUNG-FU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6DDA53-5895-4A5F-A7E3-DA2CDDD9F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u="sng" dirty="0"/>
              <a:t>Jednotlivé techniky 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/>
              <a:t>Metoda: </a:t>
            </a:r>
            <a:r>
              <a:rPr lang="cs-CZ" sz="2200" b="1" dirty="0">
                <a:solidFill>
                  <a:schemeClr val="accent1"/>
                </a:solidFill>
              </a:rPr>
              <a:t>5S</a:t>
            </a:r>
            <a:r>
              <a:rPr lang="cs-CZ" sz="2200" dirty="0"/>
              <a:t> = uspořádání pracovního prostředí (ergonomie)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/>
              <a:t>Metoda: </a:t>
            </a:r>
            <a:r>
              <a:rPr lang="cs-CZ" sz="2200" b="1" dirty="0">
                <a:solidFill>
                  <a:schemeClr val="accent1"/>
                </a:solidFill>
              </a:rPr>
              <a:t>rybí kost </a:t>
            </a:r>
            <a:r>
              <a:rPr lang="cs-CZ" sz="2200" dirty="0"/>
              <a:t>= kauzalita/</a:t>
            </a:r>
            <a:r>
              <a:rPr lang="cs-CZ" sz="2200" dirty="0" err="1"/>
              <a:t>souvstažnost</a:t>
            </a:r>
            <a:r>
              <a:rPr lang="cs-CZ" sz="2200" dirty="0"/>
              <a:t> příčiny a následku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/>
              <a:t>Nástroj : </a:t>
            </a:r>
            <a:r>
              <a:rPr lang="cs-CZ" sz="2200" b="1" dirty="0" err="1">
                <a:solidFill>
                  <a:schemeClr val="accent1"/>
                </a:solidFill>
              </a:rPr>
              <a:t>spagetti</a:t>
            </a:r>
            <a:r>
              <a:rPr lang="cs-CZ" sz="2200" b="1" dirty="0">
                <a:solidFill>
                  <a:schemeClr val="accent1"/>
                </a:solidFill>
              </a:rPr>
              <a:t> diagram </a:t>
            </a:r>
            <a:r>
              <a:rPr lang="cs-CZ" sz="2200" dirty="0"/>
              <a:t>= pohled z helikoptéry (nadhled)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/>
              <a:t>Nástroj : </a:t>
            </a:r>
            <a:r>
              <a:rPr lang="cs-CZ" sz="2200" b="1" dirty="0">
                <a:solidFill>
                  <a:schemeClr val="accent1"/>
                </a:solidFill>
              </a:rPr>
              <a:t>časový snímek </a:t>
            </a:r>
            <a:r>
              <a:rPr lang="cs-CZ" sz="2200" dirty="0"/>
              <a:t>= analýza </a:t>
            </a:r>
            <a:r>
              <a:rPr lang="cs-CZ" sz="2200" dirty="0" err="1"/>
              <a:t>timemanagementu</a:t>
            </a:r>
            <a:endParaRPr lang="cs-CZ" sz="2200" dirty="0"/>
          </a:p>
          <a:p>
            <a:pPr marL="514350" indent="-514350">
              <a:buFont typeface="+mj-lt"/>
              <a:buAutoNum type="arabicPeriod"/>
            </a:pPr>
            <a:r>
              <a:rPr lang="cs-CZ" sz="2200" dirty="0"/>
              <a:t>Metoda : </a:t>
            </a:r>
            <a:r>
              <a:rPr lang="cs-CZ" sz="2200" b="1" dirty="0">
                <a:solidFill>
                  <a:schemeClr val="accent1"/>
                </a:solidFill>
              </a:rPr>
              <a:t>V.A/N.V.A.</a:t>
            </a:r>
            <a:r>
              <a:rPr lang="cs-CZ" sz="2200" dirty="0"/>
              <a:t> = pohled na činnosti optikou byznys </a:t>
            </a:r>
            <a:r>
              <a:rPr lang="cs-CZ" sz="2200" dirty="0" err="1"/>
              <a:t>impactu</a:t>
            </a:r>
            <a:endParaRPr lang="cs-CZ" sz="2200" dirty="0"/>
          </a:p>
          <a:p>
            <a:pPr marL="514350" indent="-514350">
              <a:buFont typeface="+mj-lt"/>
              <a:buAutoNum type="arabicPeriod"/>
            </a:pPr>
            <a:r>
              <a:rPr lang="cs-CZ" sz="2200" dirty="0"/>
              <a:t>Nástroj : </a:t>
            </a:r>
            <a:r>
              <a:rPr lang="cs-CZ" sz="2200" b="1" dirty="0">
                <a:solidFill>
                  <a:schemeClr val="accent1"/>
                </a:solidFill>
              </a:rPr>
              <a:t>akční plán </a:t>
            </a:r>
            <a:r>
              <a:rPr lang="cs-CZ" sz="2200" dirty="0"/>
              <a:t>= make </a:t>
            </a:r>
            <a:r>
              <a:rPr lang="cs-CZ" sz="2200" dirty="0" err="1"/>
              <a:t>it</a:t>
            </a:r>
            <a:r>
              <a:rPr lang="cs-CZ" sz="2200" dirty="0"/>
              <a:t> </a:t>
            </a:r>
            <a:r>
              <a:rPr lang="cs-CZ" sz="2200" dirty="0" err="1"/>
              <a:t>happen</a:t>
            </a:r>
            <a:r>
              <a:rPr lang="cs-CZ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3620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B9E84A84-682A-4A44-9897-5092C36FC1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0302049"/>
              </p:ext>
            </p:extLst>
          </p:nvPr>
        </p:nvGraphicFramePr>
        <p:xfrm>
          <a:off x="838200" y="866775"/>
          <a:ext cx="10515600" cy="5178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2725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FB17D1-90D4-48D9-B112-FFBD7FBA4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Rybí kost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5748E7E3-D349-4BC3-934A-12827B9D55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6899" y="365125"/>
            <a:ext cx="8064885" cy="5811838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139ACFCB-4095-4656-AA81-9692CE8D42B1}"/>
              </a:ext>
            </a:extLst>
          </p:cNvPr>
          <p:cNvSpPr txBox="1"/>
          <p:nvPr/>
        </p:nvSpPr>
        <p:spPr>
          <a:xfrm>
            <a:off x="435006" y="1690688"/>
            <a:ext cx="233482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Každé KPI je výsledek práce.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Dobrá práce = dobrý výsledek.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accent1"/>
                </a:solidFill>
              </a:rPr>
              <a:t>Špatný výsledek = důsledek nějaké příčiny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b="1" u="sng" dirty="0">
              <a:solidFill>
                <a:schemeClr val="accent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b="1" u="sng" dirty="0">
                <a:solidFill>
                  <a:schemeClr val="accent1"/>
                </a:solidFill>
              </a:rPr>
              <a:t>Identifikací příčiny špatného výsledku = mohu zlepšit výsledek…</a:t>
            </a:r>
          </a:p>
        </p:txBody>
      </p:sp>
    </p:spTree>
    <p:extLst>
      <p:ext uri="{BB962C8B-B14F-4D97-AF65-F5344CB8AC3E}">
        <p14:creationId xmlns:p14="http://schemas.microsoft.com/office/powerpoint/2010/main" val="443710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9C4803-0CEF-4044-BD1D-7C2032564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3259"/>
          </a:xfrm>
        </p:spPr>
        <p:txBody>
          <a:bodyPr/>
          <a:lstStyle/>
          <a:p>
            <a:r>
              <a:rPr lang="cs-CZ" dirty="0" err="1"/>
              <a:t>Spagetti</a:t>
            </a:r>
            <a:r>
              <a:rPr lang="cs-CZ" dirty="0"/>
              <a:t> diagram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EBECAA-DF2D-41DB-9EF7-F7B5A4182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1549"/>
            <a:ext cx="10515600" cy="4907457"/>
          </a:xfrm>
        </p:spPr>
        <p:txBody>
          <a:bodyPr>
            <a:normAutofit/>
          </a:bodyPr>
          <a:lstStyle/>
          <a:p>
            <a:r>
              <a:rPr lang="cs-CZ" sz="2200" dirty="0" err="1"/>
              <a:t>Nadhledový</a:t>
            </a:r>
            <a:r>
              <a:rPr lang="cs-CZ" sz="2200" dirty="0"/>
              <a:t> nástroj, který </a:t>
            </a:r>
            <a:r>
              <a:rPr lang="cs-CZ" sz="2200" dirty="0">
                <a:solidFill>
                  <a:schemeClr val="accent1"/>
                </a:solidFill>
              </a:rPr>
              <a:t>monitoruje status quo situace z výšky a zaznamenává pohyby, cesty a důvody pohybů</a:t>
            </a:r>
            <a:r>
              <a:rPr lang="cs-CZ" sz="2200" dirty="0"/>
              <a:t>. </a:t>
            </a:r>
            <a:r>
              <a:rPr lang="cs-CZ" sz="1800" dirty="0"/>
              <a:t>(Výsledek vypadá jako rozsypaný balík špaget </a:t>
            </a:r>
            <a:r>
              <a:rPr lang="cs-CZ" sz="1800" dirty="0">
                <a:sym typeface="Wingdings" panose="05000000000000000000" pitchFamily="2" charset="2"/>
              </a:rPr>
              <a:t>)</a:t>
            </a:r>
          </a:p>
          <a:p>
            <a:pPr lvl="1"/>
            <a:r>
              <a:rPr lang="cs-CZ" sz="2200" dirty="0">
                <a:sym typeface="Wingdings" panose="05000000000000000000" pitchFamily="2" charset="2"/>
              </a:rPr>
              <a:t>Pomáhá </a:t>
            </a:r>
            <a:r>
              <a:rPr lang="cs-CZ" sz="2200" b="1" dirty="0">
                <a:solidFill>
                  <a:schemeClr val="accent1"/>
                </a:solidFill>
                <a:sym typeface="Wingdings" panose="05000000000000000000" pitchFamily="2" charset="2"/>
              </a:rPr>
              <a:t>identifikovat ÚZKÁ HRDLA </a:t>
            </a:r>
            <a:r>
              <a:rPr lang="cs-CZ" sz="2200" dirty="0">
                <a:sym typeface="Wingdings" panose="05000000000000000000" pitchFamily="2" charset="2"/>
              </a:rPr>
              <a:t>– která jsou </a:t>
            </a:r>
            <a:r>
              <a:rPr lang="cs-CZ" sz="2200" b="1" dirty="0">
                <a:solidFill>
                  <a:schemeClr val="accent1"/>
                </a:solidFill>
                <a:sym typeface="Wingdings" panose="05000000000000000000" pitchFamily="2" charset="2"/>
              </a:rPr>
              <a:t>příčinu ztráty tahu nebo výkonnosti </a:t>
            </a:r>
            <a:r>
              <a:rPr lang="cs-CZ" sz="2200" dirty="0">
                <a:sym typeface="Wingdings" panose="05000000000000000000" pitchFamily="2" charset="2"/>
              </a:rPr>
              <a:t>a tvoří „špunt“ nebo „filtr“.</a:t>
            </a:r>
          </a:p>
          <a:p>
            <a:pPr lvl="1"/>
            <a:r>
              <a:rPr lang="cs-CZ" sz="2200" dirty="0">
                <a:sym typeface="Wingdings" panose="05000000000000000000" pitchFamily="2" charset="2"/>
              </a:rPr>
              <a:t>Pomáhá </a:t>
            </a:r>
            <a:r>
              <a:rPr lang="cs-CZ" sz="2200" dirty="0">
                <a:solidFill>
                  <a:schemeClr val="accent1"/>
                </a:solidFill>
                <a:sym typeface="Wingdings" panose="05000000000000000000" pitchFamily="2" charset="2"/>
              </a:rPr>
              <a:t>identifikovat časové ztráty a zbytečné pohyby </a:t>
            </a:r>
            <a:r>
              <a:rPr lang="cs-CZ" sz="2200" dirty="0">
                <a:sym typeface="Wingdings" panose="05000000000000000000" pitchFamily="2" charset="2"/>
              </a:rPr>
              <a:t>a eliminovat je.</a:t>
            </a:r>
          </a:p>
          <a:p>
            <a:pPr lvl="1"/>
            <a:endParaRPr lang="cs-CZ" sz="22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A03986F-DC13-4021-A1B1-ECA57011A7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573" y="3429000"/>
            <a:ext cx="4088999" cy="2727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399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23BCF6-8C18-4CE9-8A7E-C15E1FA8E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Časový snímek dne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DAFC2F-84C4-4540-B198-D42199AAC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Základní stavební kámen pro rozvoj TIME – MANAGEMENTU</a:t>
            </a:r>
          </a:p>
          <a:p>
            <a:endParaRPr lang="cs-CZ" sz="2200" dirty="0"/>
          </a:p>
          <a:p>
            <a:r>
              <a:rPr lang="cs-CZ" sz="2200" dirty="0"/>
              <a:t>Pomáhá </a:t>
            </a:r>
            <a:r>
              <a:rPr lang="cs-CZ" sz="2200" dirty="0">
                <a:solidFill>
                  <a:schemeClr val="accent1"/>
                </a:solidFill>
              </a:rPr>
              <a:t>analyzovat dělbu časového fondu </a:t>
            </a:r>
            <a:r>
              <a:rPr lang="cs-CZ" sz="2200" dirty="0"/>
              <a:t>dne/týdne/měsíce </a:t>
            </a:r>
          </a:p>
          <a:p>
            <a:endParaRPr lang="cs-CZ" sz="2200" dirty="0"/>
          </a:p>
          <a:p>
            <a:r>
              <a:rPr lang="cs-CZ" sz="2200" dirty="0"/>
              <a:t>Pomáhá </a:t>
            </a:r>
            <a:r>
              <a:rPr lang="cs-CZ" sz="2200" dirty="0">
                <a:solidFill>
                  <a:schemeClr val="accent1"/>
                </a:solidFill>
              </a:rPr>
              <a:t>analyzovat časovou zátěž jednotlivých činností </a:t>
            </a:r>
            <a:r>
              <a:rPr lang="cs-CZ" sz="2200" dirty="0"/>
              <a:t>– zaměření se </a:t>
            </a:r>
            <a:r>
              <a:rPr lang="cs-CZ" sz="2200" b="1" dirty="0">
                <a:solidFill>
                  <a:schemeClr val="accent1"/>
                </a:solidFill>
              </a:rPr>
              <a:t>na opakované a největší časové konzumenty</a:t>
            </a:r>
          </a:p>
          <a:p>
            <a:endParaRPr lang="cs-CZ" sz="2200" dirty="0"/>
          </a:p>
          <a:p>
            <a:r>
              <a:rPr lang="cs-CZ" sz="2200" dirty="0"/>
              <a:t>Pomáhá </a:t>
            </a:r>
            <a:r>
              <a:rPr lang="cs-CZ" sz="2200" dirty="0">
                <a:solidFill>
                  <a:schemeClr val="accent1"/>
                </a:solidFill>
              </a:rPr>
              <a:t>rozkrýt rozvojové příležitosti ostatních </a:t>
            </a:r>
            <a:r>
              <a:rPr lang="cs-CZ" sz="2200" dirty="0"/>
              <a:t>+ nutnost delegování</a:t>
            </a:r>
          </a:p>
          <a:p>
            <a:endParaRPr lang="cs-CZ" sz="2200" dirty="0"/>
          </a:p>
          <a:p>
            <a:r>
              <a:rPr lang="cs-CZ" sz="2200" dirty="0"/>
              <a:t>Tvoří „</a:t>
            </a:r>
            <a:r>
              <a:rPr lang="cs-CZ" sz="2200" b="1" dirty="0">
                <a:solidFill>
                  <a:schemeClr val="accent1"/>
                </a:solidFill>
              </a:rPr>
              <a:t>face </a:t>
            </a:r>
            <a:r>
              <a:rPr lang="cs-CZ" sz="2200" b="1" dirty="0" err="1">
                <a:solidFill>
                  <a:schemeClr val="accent1"/>
                </a:solidFill>
              </a:rPr>
              <a:t>the</a:t>
            </a:r>
            <a:r>
              <a:rPr lang="cs-CZ" sz="2200" b="1" dirty="0">
                <a:solidFill>
                  <a:schemeClr val="accent1"/>
                </a:solidFill>
              </a:rPr>
              <a:t> reality“ </a:t>
            </a:r>
            <a:r>
              <a:rPr lang="cs-CZ" sz="2200" dirty="0"/>
              <a:t>= nastavuje zrcadlo k možnosti změnit návyk</a:t>
            </a:r>
          </a:p>
        </p:txBody>
      </p:sp>
    </p:spTree>
    <p:extLst>
      <p:ext uri="{BB962C8B-B14F-4D97-AF65-F5344CB8AC3E}">
        <p14:creationId xmlns:p14="http://schemas.microsoft.com/office/powerpoint/2010/main" val="987326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AC9669-5108-4B52-8416-B0B4B3D4D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 snímku pro inspiraci…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714AF04F-B68D-4456-B3DC-986B909323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6959" y="1606859"/>
            <a:ext cx="8176334" cy="457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053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E0EED5-13A0-44BD-8A4A-EA6EFF109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V.A./N.V.A.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F93FA3-E0B4-43CF-AE82-1B7BC91E5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981"/>
            <a:ext cx="10515600" cy="4712147"/>
          </a:xfrm>
        </p:spPr>
        <p:txBody>
          <a:bodyPr>
            <a:normAutofit/>
          </a:bodyPr>
          <a:lstStyle/>
          <a:p>
            <a:r>
              <a:rPr lang="cs-CZ" sz="2200" dirty="0"/>
              <a:t>Princip : </a:t>
            </a:r>
            <a:r>
              <a:rPr lang="cs-CZ" sz="2200" dirty="0">
                <a:solidFill>
                  <a:schemeClr val="accent1"/>
                </a:solidFill>
              </a:rPr>
              <a:t>KAŽDÁ ČINNOST SE DÁ VYHODNOTIT OPTIKOU PŘÍNOSU</a:t>
            </a:r>
            <a:r>
              <a:rPr lang="cs-CZ" sz="2200" dirty="0"/>
              <a:t>. Klíčem je – stanovit si KPI, která chci pozitivně ovlivnit a na ta se zaměřit – pak jsem efektivní a mám dopad. </a:t>
            </a:r>
          </a:p>
          <a:p>
            <a:endParaRPr lang="cs-CZ" sz="2200" b="1" dirty="0">
              <a:solidFill>
                <a:schemeClr val="accent1"/>
              </a:solidFill>
            </a:endParaRPr>
          </a:p>
          <a:p>
            <a:r>
              <a:rPr lang="cs-CZ" sz="2200" b="1" dirty="0">
                <a:solidFill>
                  <a:schemeClr val="accent1"/>
                </a:solidFill>
              </a:rPr>
              <a:t>V.A. je označení </a:t>
            </a:r>
            <a:r>
              <a:rPr lang="cs-CZ" sz="2200" dirty="0"/>
              <a:t>pro každou akci – která přináší obchodní hodnotu = na lidech, na jejich myšlení, rozvoji, výsledcích, byznysu = tzv. </a:t>
            </a:r>
            <a:r>
              <a:rPr lang="cs-CZ" sz="2200" b="1" dirty="0">
                <a:solidFill>
                  <a:schemeClr val="accent1"/>
                </a:solidFill>
              </a:rPr>
              <a:t>VALID ADD = akce s přímým obchodním dopadem</a:t>
            </a:r>
          </a:p>
          <a:p>
            <a:endParaRPr lang="cs-CZ" sz="2200" b="1" dirty="0">
              <a:solidFill>
                <a:schemeClr val="accent1"/>
              </a:solidFill>
            </a:endParaRPr>
          </a:p>
          <a:p>
            <a:r>
              <a:rPr lang="cs-CZ" sz="2200" b="1" dirty="0">
                <a:solidFill>
                  <a:schemeClr val="accent1"/>
                </a:solidFill>
              </a:rPr>
              <a:t>N.V.A je </a:t>
            </a:r>
            <a:r>
              <a:rPr lang="cs-CZ" sz="2200" dirty="0"/>
              <a:t>logicky</a:t>
            </a:r>
            <a:r>
              <a:rPr lang="cs-CZ" sz="2200" b="1" dirty="0">
                <a:solidFill>
                  <a:schemeClr val="accent1"/>
                </a:solidFill>
              </a:rPr>
              <a:t> NON VALID ADD </a:t>
            </a:r>
            <a:r>
              <a:rPr lang="cs-CZ" sz="2200" dirty="0"/>
              <a:t>a tudíž </a:t>
            </a:r>
            <a:r>
              <a:rPr lang="cs-CZ" sz="2200" b="1" dirty="0">
                <a:solidFill>
                  <a:schemeClr val="accent1"/>
                </a:solidFill>
              </a:rPr>
              <a:t>nejde o akci, ale o aktivitu, </a:t>
            </a:r>
            <a:r>
              <a:rPr lang="cs-CZ" sz="2200" dirty="0"/>
              <a:t>kterou je sice potřeba udělat (často </a:t>
            </a:r>
            <a:r>
              <a:rPr lang="cs-CZ" sz="2200" dirty="0" err="1"/>
              <a:t>Asana</a:t>
            </a:r>
            <a:r>
              <a:rPr lang="cs-CZ" sz="2200" dirty="0"/>
              <a:t> úkoly), ale </a:t>
            </a:r>
            <a:r>
              <a:rPr lang="cs-CZ" sz="2200" b="1" dirty="0">
                <a:solidFill>
                  <a:schemeClr val="accent1"/>
                </a:solidFill>
              </a:rPr>
              <a:t>přímý dopad na výsledek to nemá, nebo </a:t>
            </a:r>
            <a:r>
              <a:rPr lang="cs-CZ" sz="2200" b="1" u="sng" dirty="0">
                <a:solidFill>
                  <a:schemeClr val="accent1"/>
                </a:solidFill>
              </a:rPr>
              <a:t>jej nevidím</a:t>
            </a:r>
            <a:r>
              <a:rPr lang="cs-CZ" sz="2200" b="1" dirty="0">
                <a:solidFill>
                  <a:schemeClr val="accent1"/>
                </a:solidFill>
              </a:rPr>
              <a:t>….</a:t>
            </a:r>
          </a:p>
          <a:p>
            <a:endParaRPr lang="cs-CZ" sz="2200" dirty="0"/>
          </a:p>
          <a:p>
            <a:r>
              <a:rPr lang="cs-CZ" sz="2200" dirty="0"/>
              <a:t>Zapracovává se do časového snímku a</a:t>
            </a:r>
            <a:r>
              <a:rPr lang="cs-CZ" sz="2200" b="1" dirty="0">
                <a:solidFill>
                  <a:schemeClr val="accent1"/>
                </a:solidFill>
              </a:rPr>
              <a:t> </a:t>
            </a:r>
            <a:r>
              <a:rPr lang="cs-CZ" sz="2200" dirty="0">
                <a:solidFill>
                  <a:schemeClr val="accent1"/>
                </a:solidFill>
              </a:rPr>
              <a:t>dle výsledků se upravuje pracovní náplň i rutiny</a:t>
            </a:r>
          </a:p>
        </p:txBody>
      </p:sp>
    </p:spTree>
    <p:extLst>
      <p:ext uri="{BB962C8B-B14F-4D97-AF65-F5344CB8AC3E}">
        <p14:creationId xmlns:p14="http://schemas.microsoft.com/office/powerpoint/2010/main" val="13545398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AF24B737-D723-4D3A-97C8-945557C0C2DD}" vid="{1F89CF80-C8D7-4F62-AACE-8AA147CE549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66888B746D1C443A0307478063D277D" ma:contentTypeVersion="12" ma:contentTypeDescription="Vytvoří nový dokument" ma:contentTypeScope="" ma:versionID="33dde8a6dc274e6d9c8da0c1f83a54d2">
  <xsd:schema xmlns:xsd="http://www.w3.org/2001/XMLSchema" xmlns:xs="http://www.w3.org/2001/XMLSchema" xmlns:p="http://schemas.microsoft.com/office/2006/metadata/properties" xmlns:ns3="a62672b0-5ce6-4b7b-9096-9f8201c135ae" xmlns:ns4="18a0737f-9b8e-452e-b8a3-69b454dcd2aa" targetNamespace="http://schemas.microsoft.com/office/2006/metadata/properties" ma:root="true" ma:fieldsID="e1f2c67f188759e70772c847f4003f49" ns3:_="" ns4:_="">
    <xsd:import namespace="a62672b0-5ce6-4b7b-9096-9f8201c135ae"/>
    <xsd:import namespace="18a0737f-9b8e-452e-b8a3-69b454dcd2a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2672b0-5ce6-4b7b-9096-9f8201c135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a0737f-9b8e-452e-b8a3-69b454dcd2a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38D34A-ED93-4D87-A6E7-6C2C2503D6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3016F8-97CD-4A42-975C-D73E1CE2E0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2672b0-5ce6-4b7b-9096-9f8201c135ae"/>
    <ds:schemaRef ds:uri="18a0737f-9b8e-452e-b8a3-69b454dcd2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4E537DD-EEE0-4B0A-8FAE-E5CA2CC85BCD}">
  <ds:schemaRefs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a62672b0-5ce6-4b7b-9096-9f8201c135ae"/>
    <ds:schemaRef ds:uri="http://purl.org/dc/dcmitype/"/>
    <ds:schemaRef ds:uri="18a0737f-9b8e-452e-b8a3-69b454dcd2aa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PPT</Template>
  <TotalTime>77</TotalTime>
  <Words>790</Words>
  <Application>Microsoft Office PowerPoint</Application>
  <PresentationFormat>Širokoúhlá obrazovka</PresentationFormat>
  <Paragraphs>81</Paragraphs>
  <Slides>12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Motiv Office</vt:lpstr>
      <vt:lpstr>Worksheet</vt:lpstr>
      <vt:lpstr>LEAN MANAGEMENT  umění optimalizace</vt:lpstr>
      <vt:lpstr>OČ SE JEDNÁ A PROČ JE TO ZAJÍMAVÉ ?</vt:lpstr>
      <vt:lpstr>LEAN KUNG-FU</vt:lpstr>
      <vt:lpstr>Prezentace aplikace PowerPoint</vt:lpstr>
      <vt:lpstr>Rybí kost</vt:lpstr>
      <vt:lpstr>Spagetti diagram</vt:lpstr>
      <vt:lpstr>Časový snímek dne</vt:lpstr>
      <vt:lpstr>Vzor snímku pro inspiraci…</vt:lpstr>
      <vt:lpstr>Metoda V.A./N.V.A.</vt:lpstr>
      <vt:lpstr>Akční plán</vt:lpstr>
      <vt:lpstr>Akční plán – inspirace template</vt:lpstr>
      <vt:lpstr>ÚKOL ZA BADGE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Novák</dc:creator>
  <cp:lastModifiedBy>Petr Novák</cp:lastModifiedBy>
  <cp:revision>13</cp:revision>
  <dcterms:created xsi:type="dcterms:W3CDTF">2020-06-02T14:06:12Z</dcterms:created>
  <dcterms:modified xsi:type="dcterms:W3CDTF">2022-03-03T08:18:49Z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0x010100B66888B746D1C443A0307478063D277D</vt:lpwstr>
  </property>
</Properties>
</file>